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3.xml" ContentType="application/vnd.openxmlformats-officedocument.themeOverride+xml"/>
  <Override PartName="/ppt/notesSlides/notesSlide7.xml" ContentType="application/vnd.openxmlformats-officedocument.presentationml.notesSlide+xml"/>
  <Override PartName="/ppt/theme/themeOverride4.xml" ContentType="application/vnd.openxmlformats-officedocument.themeOverride+xml"/>
  <Override PartName="/ppt/notesSlides/notesSlide8.xml" ContentType="application/vnd.openxmlformats-officedocument.presentationml.notesSlide+xml"/>
  <Override PartName="/ppt/theme/themeOverride5.xml" ContentType="application/vnd.openxmlformats-officedocument.themeOverride+xml"/>
  <Override PartName="/ppt/notesSlides/notesSlide9.xml" ContentType="application/vnd.openxmlformats-officedocument.presentationml.notesSlide+xml"/>
  <Override PartName="/ppt/theme/themeOverride6.xml" ContentType="application/vnd.openxmlformats-officedocument.themeOverr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theme/themeOverride7.xml" ContentType="application/vnd.openxmlformats-officedocument.themeOverride+xml"/>
  <Override PartName="/ppt/notesSlides/notesSlide12.xml" ContentType="application/vnd.openxmlformats-officedocument.presentationml.notesSlide+xml"/>
  <Override PartName="/ppt/theme/themeOverride8.xml" ContentType="application/vnd.openxmlformats-officedocument.themeOverride+xml"/>
  <Override PartName="/ppt/tags/tag3.xml" ContentType="application/vnd.openxmlformats-officedocument.presentationml.tags+xml"/>
  <Override PartName="/ppt/notesSlides/notesSlide13.xml" ContentType="application/vnd.openxmlformats-officedocument.presentationml.notesSlide+xml"/>
  <Override PartName="/ppt/theme/themeOverride9.xml" ContentType="application/vnd.openxmlformats-officedocument.themeOverride+xml"/>
  <Override PartName="/ppt/tags/tag4.xml" ContentType="application/vnd.openxmlformats-officedocument.presentationml.tags+xml"/>
  <Override PartName="/ppt/notesSlides/notesSlide14.xml" ContentType="application/vnd.openxmlformats-officedocument.presentationml.notesSlide+xml"/>
  <Override PartName="/ppt/theme/themeOverride10.xml" ContentType="application/vnd.openxmlformats-officedocument.themeOverride+xml"/>
  <Override PartName="/ppt/tags/tag5.xml" ContentType="application/vnd.openxmlformats-officedocument.presentationml.tags+xml"/>
  <Override PartName="/ppt/notesSlides/notesSlide15.xml" ContentType="application/vnd.openxmlformats-officedocument.presentationml.notesSlide+xml"/>
  <Override PartName="/ppt/theme/themeOverride11.xml" ContentType="application/vnd.openxmlformats-officedocument.themeOverride+xml"/>
  <Override PartName="/ppt/tags/tag6.xml" ContentType="application/vnd.openxmlformats-officedocument.presentationml.tags+xml"/>
  <Override PartName="/ppt/notesSlides/notesSlide16.xml" ContentType="application/vnd.openxmlformats-officedocument.presentationml.notesSlide+xml"/>
  <Override PartName="/ppt/theme/themeOverride12.xml" ContentType="application/vnd.openxmlformats-officedocument.themeOverride+xml"/>
  <Override PartName="/ppt/notesSlides/notesSlide17.xml" ContentType="application/vnd.openxmlformats-officedocument.presentationml.notesSlide+xml"/>
  <Override PartName="/ppt/theme/themeOverride13.xml" ContentType="application/vnd.openxmlformats-officedocument.themeOverride+xml"/>
  <Override PartName="/ppt/tags/tag7.xml" ContentType="application/vnd.openxmlformats-officedocument.presentationml.tags+xml"/>
  <Override PartName="/ppt/notesSlides/notesSlide18.xml" ContentType="application/vnd.openxmlformats-officedocument.presentationml.notesSlide+xml"/>
  <Override PartName="/ppt/theme/themeOverride14.xml" ContentType="application/vnd.openxmlformats-officedocument.themeOverride+xml"/>
  <Override PartName="/ppt/tags/tag8.xml" ContentType="application/vnd.openxmlformats-officedocument.presentationml.tags+xml"/>
  <Override PartName="/ppt/notesSlides/notesSlide19.xml" ContentType="application/vnd.openxmlformats-officedocument.presentationml.notesSlide+xml"/>
  <Override PartName="/ppt/theme/themeOverride15.xml" ContentType="application/vnd.openxmlformats-officedocument.themeOverride+xml"/>
  <Override PartName="/ppt/tags/tag9.xml" ContentType="application/vnd.openxmlformats-officedocument.presentationml.tags+xml"/>
  <Override PartName="/ppt/notesSlides/notesSlide20.xml" ContentType="application/vnd.openxmlformats-officedocument.presentationml.notesSlide+xml"/>
  <Override PartName="/ppt/theme/themeOverride16.xml" ContentType="application/vnd.openxmlformats-officedocument.themeOverride+xml"/>
  <Override PartName="/ppt/notesSlides/notesSlide21.xml" ContentType="application/vnd.openxmlformats-officedocument.presentationml.notesSlide+xml"/>
  <Override PartName="/ppt/theme/themeOverride17.xml" ContentType="application/vnd.openxmlformats-officedocument.themeOverride+xml"/>
  <Override PartName="/ppt/notesSlides/notesSlide22.xml" ContentType="application/vnd.openxmlformats-officedocument.presentationml.notesSlide+xml"/>
  <Override PartName="/ppt/theme/themeOverride18.xml" ContentType="application/vnd.openxmlformats-officedocument.themeOverride+xml"/>
  <Override PartName="/ppt/notesSlides/notesSlide23.xml" ContentType="application/vnd.openxmlformats-officedocument.presentationml.notesSlide+xml"/>
  <Override PartName="/ppt/theme/themeOverride19.xml" ContentType="application/vnd.openxmlformats-officedocument.themeOverride+xml"/>
  <Override PartName="/ppt/notesSlides/notesSlide24.xml" ContentType="application/vnd.openxmlformats-officedocument.presentationml.notesSlide+xml"/>
  <Override PartName="/ppt/theme/themeOverride20.xml" ContentType="application/vnd.openxmlformats-officedocument.themeOverr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heme/themeOverride21.xml" ContentType="application/vnd.openxmlformats-officedocument.themeOverride+xml"/>
  <Override PartName="/ppt/notesSlides/notesSlide27.xml" ContentType="application/vnd.openxmlformats-officedocument.presentationml.notesSlide+xml"/>
  <Override PartName="/ppt/theme/themeOverride22.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heme/themeOverride23.xml" ContentType="application/vnd.openxmlformats-officedocument.themeOverr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284" r:id="rId2"/>
    <p:sldId id="257" r:id="rId3"/>
    <p:sldId id="333" r:id="rId4"/>
    <p:sldId id="288" r:id="rId5"/>
    <p:sldId id="327" r:id="rId6"/>
    <p:sldId id="328" r:id="rId7"/>
    <p:sldId id="295" r:id="rId8"/>
    <p:sldId id="306" r:id="rId9"/>
    <p:sldId id="308" r:id="rId10"/>
    <p:sldId id="309" r:id="rId11"/>
    <p:sldId id="329" r:id="rId12"/>
    <p:sldId id="298" r:id="rId13"/>
    <p:sldId id="310" r:id="rId14"/>
    <p:sldId id="311" r:id="rId15"/>
    <p:sldId id="315" r:id="rId16"/>
    <p:sldId id="312" r:id="rId17"/>
    <p:sldId id="316" r:id="rId18"/>
    <p:sldId id="319" r:id="rId19"/>
    <p:sldId id="318" r:id="rId20"/>
    <p:sldId id="320" r:id="rId21"/>
    <p:sldId id="321" r:id="rId22"/>
    <p:sldId id="307" r:id="rId23"/>
    <p:sldId id="300" r:id="rId24"/>
    <p:sldId id="303" r:id="rId25"/>
    <p:sldId id="324" r:id="rId26"/>
    <p:sldId id="332" r:id="rId27"/>
    <p:sldId id="322" r:id="rId28"/>
    <p:sldId id="323" r:id="rId29"/>
    <p:sldId id="331" r:id="rId30"/>
    <p:sldId id="330" r:id="rId31"/>
    <p:sldId id="270" r:id="rId32"/>
  </p:sldIdLst>
  <p:sldSz cx="9144000" cy="6858000" type="screen4x3"/>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E419C"/>
    <a:srgbClr val="4472C4"/>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67" autoAdjust="0"/>
    <p:restoredTop sz="81796" autoAdjust="0"/>
  </p:normalViewPr>
  <p:slideViewPr>
    <p:cSldViewPr>
      <p:cViewPr varScale="1">
        <p:scale>
          <a:sx n="90" d="100"/>
          <a:sy n="90" d="100"/>
        </p:scale>
        <p:origin x="1956" y="90"/>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Sheet1!$E$1</c:f>
              <c:strCache>
                <c:ptCount val="1"/>
                <c:pt idx="0">
                  <c:v>模块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Sheet1!$E$2:$E$51</c:f>
              <c:numCache>
                <c:formatCode>General</c:formatCode>
                <c:ptCount val="50"/>
                <c:pt idx="0">
                  <c:v>1.5151515151515151</c:v>
                </c:pt>
                <c:pt idx="1">
                  <c:v>1.5179113539769276</c:v>
                </c:pt>
                <c:pt idx="2">
                  <c:v>1.5188335358444716</c:v>
                </c:pt>
                <c:pt idx="3">
                  <c:v>1.5151515151515151</c:v>
                </c:pt>
                <c:pt idx="4">
                  <c:v>1.513317191283293</c:v>
                </c:pt>
                <c:pt idx="5">
                  <c:v>1.5142337976983646</c:v>
                </c:pt>
                <c:pt idx="6">
                  <c:v>1.5169902912621358</c:v>
                </c:pt>
                <c:pt idx="7">
                  <c:v>1.5179113539769276</c:v>
                </c:pt>
                <c:pt idx="8">
                  <c:v>1.5179113539769276</c:v>
                </c:pt>
                <c:pt idx="9">
                  <c:v>1.5179113539769276</c:v>
                </c:pt>
                <c:pt idx="10">
                  <c:v>1.5188335358444716</c:v>
                </c:pt>
                <c:pt idx="11">
                  <c:v>1.5179113539769276</c:v>
                </c:pt>
                <c:pt idx="12">
                  <c:v>1.5179113539769276</c:v>
                </c:pt>
                <c:pt idx="13">
                  <c:v>1.5188335358444716</c:v>
                </c:pt>
                <c:pt idx="14">
                  <c:v>1.5188335358444716</c:v>
                </c:pt>
                <c:pt idx="15">
                  <c:v>1.5169902912621358</c:v>
                </c:pt>
                <c:pt idx="16">
                  <c:v>1.5179113539769276</c:v>
                </c:pt>
                <c:pt idx="17">
                  <c:v>1.5188335358444716</c:v>
                </c:pt>
                <c:pt idx="18">
                  <c:v>1.5179113539769276</c:v>
                </c:pt>
                <c:pt idx="19">
                  <c:v>1.5188335358444716</c:v>
                </c:pt>
                <c:pt idx="20">
                  <c:v>1.5179113539769276</c:v>
                </c:pt>
                <c:pt idx="21">
                  <c:v>1.5188335358444716</c:v>
                </c:pt>
                <c:pt idx="22">
                  <c:v>1.5124016938898972</c:v>
                </c:pt>
                <c:pt idx="23">
                  <c:v>1.5179113539769276</c:v>
                </c:pt>
                <c:pt idx="24">
                  <c:v>1.5179113539769276</c:v>
                </c:pt>
                <c:pt idx="25">
                  <c:v>1.5188335358444716</c:v>
                </c:pt>
                <c:pt idx="26">
                  <c:v>1.5169902912621358</c:v>
                </c:pt>
                <c:pt idx="27">
                  <c:v>1.5179113539769276</c:v>
                </c:pt>
                <c:pt idx="28">
                  <c:v>1.5179113539769276</c:v>
                </c:pt>
                <c:pt idx="29">
                  <c:v>1.5179113539769276</c:v>
                </c:pt>
                <c:pt idx="30">
                  <c:v>1.5188335358444716</c:v>
                </c:pt>
                <c:pt idx="31">
                  <c:v>1.5096618357487923</c:v>
                </c:pt>
                <c:pt idx="32">
                  <c:v>1.5151515151515151</c:v>
                </c:pt>
                <c:pt idx="33">
                  <c:v>1.5142337976983646</c:v>
                </c:pt>
                <c:pt idx="34">
                  <c:v>1.5179113539769276</c:v>
                </c:pt>
                <c:pt idx="35">
                  <c:v>1.5188335358444716</c:v>
                </c:pt>
                <c:pt idx="36">
                  <c:v>1.5179113539769276</c:v>
                </c:pt>
                <c:pt idx="37">
                  <c:v>1.5188335358444716</c:v>
                </c:pt>
                <c:pt idx="38">
                  <c:v>1.5179113539769276</c:v>
                </c:pt>
                <c:pt idx="39">
                  <c:v>1.5188335358444716</c:v>
                </c:pt>
                <c:pt idx="40">
                  <c:v>1.5169902912621358</c:v>
                </c:pt>
                <c:pt idx="41">
                  <c:v>1.5179113539769276</c:v>
                </c:pt>
                <c:pt idx="42">
                  <c:v>1.5188335358444716</c:v>
                </c:pt>
                <c:pt idx="43">
                  <c:v>1.5179113539769276</c:v>
                </c:pt>
                <c:pt idx="44">
                  <c:v>1.5179113539769276</c:v>
                </c:pt>
                <c:pt idx="45">
                  <c:v>1.5188335358444716</c:v>
                </c:pt>
                <c:pt idx="46">
                  <c:v>1.5179113539769276</c:v>
                </c:pt>
                <c:pt idx="47">
                  <c:v>1.5179113539769276</c:v>
                </c:pt>
                <c:pt idx="48">
                  <c:v>1.5188335358444716</c:v>
                </c:pt>
                <c:pt idx="49">
                  <c:v>1.5160703456640388</c:v>
                </c:pt>
              </c:numCache>
            </c:numRef>
          </c:val>
          <c:smooth val="0"/>
          <c:extLst>
            <c:ext xmlns:c16="http://schemas.microsoft.com/office/drawing/2014/chart" uri="{C3380CC4-5D6E-409C-BE32-E72D297353CC}">
              <c16:uniqueId val="{00000000-10C2-4C58-908F-E0AA28B46D45}"/>
            </c:ext>
          </c:extLst>
        </c:ser>
        <c:ser>
          <c:idx val="1"/>
          <c:order val="1"/>
          <c:tx>
            <c:strRef>
              <c:f>Sheet1!$F$1</c:f>
              <c:strCache>
                <c:ptCount val="1"/>
                <c:pt idx="0">
                  <c:v>模块 2</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cat>
            <c:numRef>
              <c:f>Sheet1!$A$2:$A$51</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pt idx="35">
                  <c:v>36</c:v>
                </c:pt>
                <c:pt idx="36">
                  <c:v>37</c:v>
                </c:pt>
                <c:pt idx="37">
                  <c:v>38</c:v>
                </c:pt>
                <c:pt idx="38">
                  <c:v>39</c:v>
                </c:pt>
                <c:pt idx="39">
                  <c:v>40</c:v>
                </c:pt>
                <c:pt idx="40">
                  <c:v>41</c:v>
                </c:pt>
                <c:pt idx="41">
                  <c:v>42</c:v>
                </c:pt>
                <c:pt idx="42">
                  <c:v>43</c:v>
                </c:pt>
                <c:pt idx="43">
                  <c:v>44</c:v>
                </c:pt>
                <c:pt idx="44">
                  <c:v>45</c:v>
                </c:pt>
                <c:pt idx="45">
                  <c:v>46</c:v>
                </c:pt>
                <c:pt idx="46">
                  <c:v>47</c:v>
                </c:pt>
                <c:pt idx="47">
                  <c:v>48</c:v>
                </c:pt>
                <c:pt idx="48">
                  <c:v>49</c:v>
                </c:pt>
                <c:pt idx="49">
                  <c:v>50</c:v>
                </c:pt>
              </c:numCache>
            </c:numRef>
          </c:cat>
          <c:val>
            <c:numRef>
              <c:f>Sheet1!$F$2:$F$51</c:f>
              <c:numCache>
                <c:formatCode>General</c:formatCode>
                <c:ptCount val="50"/>
                <c:pt idx="0">
                  <c:v>1.5188335358444716</c:v>
                </c:pt>
                <c:pt idx="1">
                  <c:v>1.519756838905775</c:v>
                </c:pt>
                <c:pt idx="2">
                  <c:v>1.519756838905775</c:v>
                </c:pt>
                <c:pt idx="3">
                  <c:v>1.5216068167985393</c:v>
                </c:pt>
                <c:pt idx="4">
                  <c:v>1.5216068167985393</c:v>
                </c:pt>
                <c:pt idx="5">
                  <c:v>1.5188335358444716</c:v>
                </c:pt>
                <c:pt idx="6">
                  <c:v>1.519756838905775</c:v>
                </c:pt>
                <c:pt idx="7">
                  <c:v>1.5216068167985393</c:v>
                </c:pt>
                <c:pt idx="8">
                  <c:v>1.5216068167985393</c:v>
                </c:pt>
                <c:pt idx="9">
                  <c:v>1.5225334957369063</c:v>
                </c:pt>
                <c:pt idx="10">
                  <c:v>1.5216068167985393</c:v>
                </c:pt>
                <c:pt idx="11">
                  <c:v>1.5216068167985393</c:v>
                </c:pt>
                <c:pt idx="12">
                  <c:v>1.519756838905775</c:v>
                </c:pt>
                <c:pt idx="13">
                  <c:v>1.5225334957369063</c:v>
                </c:pt>
                <c:pt idx="14">
                  <c:v>1.519756838905775</c:v>
                </c:pt>
                <c:pt idx="15">
                  <c:v>1.5216068167985393</c:v>
                </c:pt>
                <c:pt idx="16">
                  <c:v>1.5216068167985393</c:v>
                </c:pt>
                <c:pt idx="17">
                  <c:v>1.5216068167985393</c:v>
                </c:pt>
                <c:pt idx="18">
                  <c:v>1.5216068167985393</c:v>
                </c:pt>
                <c:pt idx="19">
                  <c:v>1.5216068167985393</c:v>
                </c:pt>
                <c:pt idx="20">
                  <c:v>1.5225334957369063</c:v>
                </c:pt>
                <c:pt idx="21">
                  <c:v>1.5206812652068127</c:v>
                </c:pt>
                <c:pt idx="22">
                  <c:v>1.5206812652068127</c:v>
                </c:pt>
                <c:pt idx="23">
                  <c:v>1.5216068167985393</c:v>
                </c:pt>
                <c:pt idx="24">
                  <c:v>1.5216068167985393</c:v>
                </c:pt>
                <c:pt idx="25">
                  <c:v>1.5206812652068127</c:v>
                </c:pt>
                <c:pt idx="26">
                  <c:v>1.5216068167985393</c:v>
                </c:pt>
                <c:pt idx="27">
                  <c:v>1.5206812652068127</c:v>
                </c:pt>
                <c:pt idx="28">
                  <c:v>1.5206812652068127</c:v>
                </c:pt>
                <c:pt idx="29">
                  <c:v>1.5206812652068127</c:v>
                </c:pt>
                <c:pt idx="30">
                  <c:v>1.5225334957369063</c:v>
                </c:pt>
                <c:pt idx="31">
                  <c:v>1.5216068167985393</c:v>
                </c:pt>
                <c:pt idx="32">
                  <c:v>1.5216068167985393</c:v>
                </c:pt>
                <c:pt idx="33">
                  <c:v>1.5225334957369063</c:v>
                </c:pt>
                <c:pt idx="34">
                  <c:v>1.5216068167985393</c:v>
                </c:pt>
                <c:pt idx="35">
                  <c:v>1.5216068167985393</c:v>
                </c:pt>
                <c:pt idx="36">
                  <c:v>1.5206812652068127</c:v>
                </c:pt>
                <c:pt idx="37">
                  <c:v>1.5188335358444716</c:v>
                </c:pt>
                <c:pt idx="38">
                  <c:v>1.5206812652068127</c:v>
                </c:pt>
                <c:pt idx="39">
                  <c:v>1.5225334957369063</c:v>
                </c:pt>
                <c:pt idx="40">
                  <c:v>1.5225334957369063</c:v>
                </c:pt>
                <c:pt idx="41">
                  <c:v>1.5225334957369063</c:v>
                </c:pt>
                <c:pt idx="42">
                  <c:v>1.519756838905775</c:v>
                </c:pt>
                <c:pt idx="43">
                  <c:v>1.5216068167985393</c:v>
                </c:pt>
                <c:pt idx="44">
                  <c:v>1.5216068167985393</c:v>
                </c:pt>
                <c:pt idx="45">
                  <c:v>1.5216068167985393</c:v>
                </c:pt>
                <c:pt idx="46">
                  <c:v>1.5225334957369063</c:v>
                </c:pt>
                <c:pt idx="47">
                  <c:v>1.5216068167985393</c:v>
                </c:pt>
                <c:pt idx="48">
                  <c:v>1.5216068167985393</c:v>
                </c:pt>
                <c:pt idx="49">
                  <c:v>1.5234613040828762</c:v>
                </c:pt>
              </c:numCache>
            </c:numRef>
          </c:val>
          <c:smooth val="0"/>
          <c:extLst>
            <c:ext xmlns:c16="http://schemas.microsoft.com/office/drawing/2014/chart" uri="{C3380CC4-5D6E-409C-BE32-E72D297353CC}">
              <c16:uniqueId val="{00000001-10C2-4C58-908F-E0AA28B46D45}"/>
            </c:ext>
          </c:extLst>
        </c:ser>
        <c:dLbls>
          <c:showLegendKey val="0"/>
          <c:showVal val="0"/>
          <c:showCatName val="0"/>
          <c:showSerName val="0"/>
          <c:showPercent val="0"/>
          <c:showBubbleSize val="0"/>
        </c:dLbls>
        <c:marker val="1"/>
        <c:smooth val="0"/>
        <c:axId val="1948562176"/>
        <c:axId val="1948571296"/>
      </c:lineChart>
      <c:catAx>
        <c:axId val="1948562176"/>
        <c:scaling>
          <c:orientation val="minMax"/>
        </c:scaling>
        <c:delete val="0"/>
        <c:axPos val="b"/>
        <c:title>
          <c:tx>
            <c:rich>
              <a:bodyPr rot="0" spcFirstLastPara="1" vertOverflow="ellipsis" vert="horz" wrap="square" anchor="ctr" anchorCtr="1"/>
              <a:lstStyle/>
              <a:p>
                <a:pPr>
                  <a:defRPr sz="1000" b="0" i="0" u="none" strike="noStrike" kern="1200" baseline="0">
                    <a:solidFill>
                      <a:sysClr val="windowText" lastClr="000000"/>
                    </a:solidFill>
                    <a:latin typeface="宋体" panose="02010600030101010101" pitchFamily="2" charset="-122"/>
                    <a:ea typeface="宋体" panose="02010600030101010101" pitchFamily="2" charset="-122"/>
                    <a:cs typeface="+mn-cs"/>
                  </a:defRPr>
                </a:pPr>
                <a:r>
                  <a:rPr lang="zh-CN">
                    <a:solidFill>
                      <a:sysClr val="windowText" lastClr="000000"/>
                    </a:solidFill>
                  </a:rPr>
                  <a:t>第</a:t>
                </a:r>
                <a:r>
                  <a:rPr lang="en-US">
                    <a:solidFill>
                      <a:sysClr val="windowText" lastClr="000000"/>
                    </a:solidFill>
                  </a:rPr>
                  <a:t>N</a:t>
                </a:r>
                <a:r>
                  <a:rPr lang="zh-CN">
                    <a:solidFill>
                      <a:sysClr val="windowText" lastClr="000000"/>
                    </a:solidFill>
                  </a:rPr>
                  <a:t>次测试</a:t>
                </a:r>
              </a:p>
            </c:rich>
          </c:tx>
          <c:overlay val="0"/>
          <c:spPr>
            <a:noFill/>
            <a:ln>
              <a:noFill/>
            </a:ln>
            <a:effectLst/>
          </c:spPr>
          <c:txPr>
            <a:bodyPr rot="0" spcFirstLastPara="1" vertOverflow="ellipsis" vert="horz" wrap="square" anchor="ctr" anchorCtr="1"/>
            <a:lstStyle/>
            <a:p>
              <a:pPr>
                <a:defRPr sz="1000" b="0" i="0" u="none" strike="noStrike" kern="1200" baseline="0">
                  <a:solidFill>
                    <a:sysClr val="windowText" lastClr="000000"/>
                  </a:solidFill>
                  <a:latin typeface="宋体" panose="02010600030101010101" pitchFamily="2" charset="-122"/>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defRPr>
            </a:pPr>
            <a:endParaRPr lang="zh-CN"/>
          </a:p>
        </c:txPr>
        <c:crossAx val="1948571296"/>
        <c:crosses val="autoZero"/>
        <c:auto val="1"/>
        <c:lblAlgn val="ctr"/>
        <c:lblOffset val="100"/>
        <c:noMultiLvlLbl val="0"/>
      </c:catAx>
      <c:valAx>
        <c:axId val="1948571296"/>
        <c:scaling>
          <c:orientation val="minMax"/>
          <c:max val="1.5269999999999999"/>
          <c:min val="1.5069999999999999"/>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ysClr val="windowText" lastClr="000000"/>
                    </a:solidFill>
                    <a:latin typeface="宋体" panose="02010600030101010101" pitchFamily="2" charset="-122"/>
                    <a:ea typeface="宋体" panose="02010600030101010101" pitchFamily="2" charset="-122"/>
                    <a:cs typeface="+mn-cs"/>
                  </a:defRPr>
                </a:pPr>
                <a:r>
                  <a:rPr lang="zh-CN" altLang="en-US" dirty="0">
                    <a:solidFill>
                      <a:sysClr val="windowText" lastClr="000000"/>
                    </a:solidFill>
                  </a:rPr>
                  <a:t>实际波特率（</a:t>
                </a:r>
                <a:r>
                  <a:rPr lang="en-US" altLang="zh-CN" dirty="0">
                    <a:solidFill>
                      <a:sysClr val="windowText" lastClr="000000"/>
                    </a:solidFill>
                  </a:rPr>
                  <a:t>Mbps</a:t>
                </a:r>
                <a:r>
                  <a:rPr lang="zh-CN" altLang="en-US" dirty="0">
                    <a:solidFill>
                      <a:sysClr val="windowText" lastClr="000000"/>
                    </a:solidFill>
                  </a:rPr>
                  <a:t>）</a:t>
                </a:r>
                <a:endParaRPr lang="zh-CN" dirty="0">
                  <a:solidFill>
                    <a:sysClr val="windowText" lastClr="000000"/>
                  </a:solidFill>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ysClr val="windowText" lastClr="000000"/>
                  </a:solidFill>
                  <a:latin typeface="宋体" panose="02010600030101010101" pitchFamily="2" charset="-122"/>
                  <a:ea typeface="宋体" panose="02010600030101010101" pitchFamily="2"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ysClr val="windowText" lastClr="000000"/>
                </a:solidFill>
                <a:latin typeface="Times New Roman" panose="02020603050405020304" pitchFamily="18" charset="0"/>
                <a:ea typeface="宋体" panose="02010600030101010101" pitchFamily="2" charset="-122"/>
                <a:cs typeface="Times New Roman" panose="02020603050405020304" pitchFamily="18" charset="0"/>
              </a:defRPr>
            </a:pPr>
            <a:endParaRPr lang="zh-CN"/>
          </a:p>
        </c:txPr>
        <c:crossAx val="194856217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ysClr val="windowText" lastClr="000000"/>
              </a:solidFill>
              <a:latin typeface="宋体" panose="02010600030101010101" pitchFamily="2" charset="-122"/>
              <a:ea typeface="宋体" panose="02010600030101010101" pitchFamily="2" charset="-122"/>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aseline="0">
          <a:latin typeface="宋体" panose="02010600030101010101" pitchFamily="2" charset="-122"/>
          <a:ea typeface="宋体" panose="02010600030101010101" pitchFamily="2"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strRef>
              <c:f>Sheet1!$A$2:$A$9</c:f>
              <c:strCache>
                <c:ptCount val="8"/>
                <c:pt idx="0">
                  <c:v>0</c:v>
                </c:pt>
                <c:pt idx="1">
                  <c:v>22</c:v>
                </c:pt>
                <c:pt idx="2">
                  <c:v>47</c:v>
                </c:pt>
                <c:pt idx="3">
                  <c:v>100</c:v>
                </c:pt>
                <c:pt idx="4">
                  <c:v>470</c:v>
                </c:pt>
                <c:pt idx="5">
                  <c:v>1K</c:v>
                </c:pt>
                <c:pt idx="6">
                  <c:v>4.7K</c:v>
                </c:pt>
                <c:pt idx="7">
                  <c:v>6.8K</c:v>
                </c:pt>
              </c:strCache>
            </c:strRef>
          </c:cat>
          <c:val>
            <c:numRef>
              <c:f>Sheet1!$B$2:$B$9</c:f>
              <c:numCache>
                <c:formatCode>General</c:formatCode>
                <c:ptCount val="8"/>
                <c:pt idx="0">
                  <c:v>1.517395</c:v>
                </c:pt>
                <c:pt idx="1">
                  <c:v>1.521107</c:v>
                </c:pt>
                <c:pt idx="2">
                  <c:v>1.521236</c:v>
                </c:pt>
                <c:pt idx="3">
                  <c:v>1.5207919999999999</c:v>
                </c:pt>
                <c:pt idx="4">
                  <c:v>1.5208109999999999</c:v>
                </c:pt>
                <c:pt idx="5">
                  <c:v>1.520829</c:v>
                </c:pt>
                <c:pt idx="6">
                  <c:v>1.5227930000000001</c:v>
                </c:pt>
                <c:pt idx="7">
                  <c:v>1.5222</c:v>
                </c:pt>
              </c:numCache>
            </c:numRef>
          </c:val>
          <c:smooth val="0"/>
          <c:extLst>
            <c:ext xmlns:c16="http://schemas.microsoft.com/office/drawing/2014/chart" uri="{C3380CC4-5D6E-409C-BE32-E72D297353CC}">
              <c16:uniqueId val="{00000000-5F5B-4B71-B2C0-DC2DBE4848FB}"/>
            </c:ext>
          </c:extLst>
        </c:ser>
        <c:dLbls>
          <c:showLegendKey val="0"/>
          <c:showVal val="0"/>
          <c:showCatName val="0"/>
          <c:showSerName val="0"/>
          <c:showPercent val="0"/>
          <c:showBubbleSize val="0"/>
        </c:dLbls>
        <c:marker val="1"/>
        <c:smooth val="0"/>
        <c:axId val="1972660080"/>
        <c:axId val="1972663440"/>
      </c:lineChart>
      <c:catAx>
        <c:axId val="1972660080"/>
        <c:scaling>
          <c:orientation val="minMax"/>
        </c:scaling>
        <c:delete val="0"/>
        <c:axPos val="b"/>
        <c:title>
          <c:tx>
            <c:rich>
              <a:bodyPr rot="0" spcFirstLastPara="1" vertOverflow="ellipsis" vert="horz" wrap="square" anchor="ctr" anchorCtr="1"/>
              <a:lstStyle/>
              <a:p>
                <a:pPr>
                  <a:defRPr lang="en-US" altLang="zh-CN" sz="1000" b="0" i="0" u="none" strike="noStrike" kern="1200" baseline="0">
                    <a:solidFill>
                      <a:schemeClr val="tx1"/>
                    </a:solidFill>
                    <a:latin typeface="宋体" panose="02010600030101010101" pitchFamily="2" charset="-122"/>
                    <a:ea typeface="宋体" panose="02010600030101010101" pitchFamily="2" charset="-122"/>
                    <a:cs typeface="+mn-cs"/>
                  </a:defRPr>
                </a:pPr>
                <a:r>
                  <a:rPr lang="zh-CN"/>
                  <a:t>电阻值（</a:t>
                </a:r>
                <a:r>
                  <a:rPr lang="en-US"/>
                  <a:t>Ω</a:t>
                </a:r>
                <a:r>
                  <a:rPr lang="zh-CN"/>
                  <a:t>）</a:t>
                </a:r>
              </a:p>
            </c:rich>
          </c:tx>
          <c:overlay val="0"/>
          <c:spPr>
            <a:noFill/>
            <a:ln>
              <a:noFill/>
            </a:ln>
            <a:effectLst/>
          </c:spPr>
          <c:txPr>
            <a:bodyPr rot="0" spcFirstLastPara="1" vertOverflow="ellipsis" vert="horz" wrap="square" anchor="ctr" anchorCtr="1"/>
            <a:lstStyle/>
            <a:p>
              <a:pPr>
                <a:defRPr lang="en-US" altLang="zh-CN" sz="1000" b="0" i="0" u="none" strike="noStrike" kern="1200" baseline="0">
                  <a:solidFill>
                    <a:schemeClr val="tx1"/>
                  </a:solidFill>
                  <a:latin typeface="宋体" panose="02010600030101010101" pitchFamily="2" charset="-122"/>
                  <a:ea typeface="宋体" panose="02010600030101010101" pitchFamily="2" charset="-122"/>
                  <a:cs typeface="+mn-cs"/>
                </a:defRPr>
              </a:pPr>
              <a:endParaRPr lang="zh-CN"/>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en-US" altLang="zh-CN" sz="1000" b="0" i="0" u="none" strike="noStrike" kern="1200" baseline="0">
                <a:solidFill>
                  <a:schemeClr val="tx1"/>
                </a:solidFill>
                <a:latin typeface="宋体" panose="02010600030101010101" pitchFamily="2" charset="-122"/>
                <a:ea typeface="宋体" panose="02010600030101010101" pitchFamily="2" charset="-122"/>
                <a:cs typeface="+mn-cs"/>
              </a:defRPr>
            </a:pPr>
            <a:endParaRPr lang="zh-CN"/>
          </a:p>
        </c:txPr>
        <c:crossAx val="1972663440"/>
        <c:crosses val="autoZero"/>
        <c:auto val="1"/>
        <c:lblAlgn val="ctr"/>
        <c:lblOffset val="100"/>
        <c:noMultiLvlLbl val="0"/>
      </c:catAx>
      <c:valAx>
        <c:axId val="197266344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lang="en-US" altLang="zh-CN" sz="1000" b="0" i="0" u="none" strike="noStrike" kern="1200" baseline="0">
                    <a:solidFill>
                      <a:schemeClr val="tx1"/>
                    </a:solidFill>
                    <a:latin typeface="宋体" panose="02010600030101010101" pitchFamily="2" charset="-122"/>
                    <a:ea typeface="宋体" panose="02010600030101010101" pitchFamily="2" charset="-122"/>
                    <a:cs typeface="+mn-cs"/>
                  </a:defRPr>
                </a:pPr>
                <a:r>
                  <a:rPr lang="zh-CN"/>
                  <a:t>实际波特率（</a:t>
                </a:r>
                <a:r>
                  <a:rPr lang="en-US"/>
                  <a:t>Mbps</a:t>
                </a:r>
                <a:r>
                  <a:rPr lang="zh-CN"/>
                  <a:t>）</a:t>
                </a:r>
              </a:p>
            </c:rich>
          </c:tx>
          <c:overlay val="0"/>
          <c:spPr>
            <a:noFill/>
            <a:ln>
              <a:noFill/>
            </a:ln>
            <a:effectLst/>
          </c:spPr>
          <c:txPr>
            <a:bodyPr rot="-5400000" spcFirstLastPara="1" vertOverflow="ellipsis" vert="horz" wrap="square" anchor="ctr" anchorCtr="1"/>
            <a:lstStyle/>
            <a:p>
              <a:pPr>
                <a:defRPr lang="en-US" altLang="zh-CN" sz="1000" b="0" i="0" u="none" strike="noStrike" kern="1200" baseline="0">
                  <a:solidFill>
                    <a:schemeClr val="tx1"/>
                  </a:solidFill>
                  <a:latin typeface="宋体" panose="02010600030101010101" pitchFamily="2" charset="-122"/>
                  <a:ea typeface="宋体" panose="02010600030101010101" pitchFamily="2" charset="-122"/>
                  <a:cs typeface="+mn-cs"/>
                </a:defRPr>
              </a:pPr>
              <a:endParaRPr lang="zh-CN"/>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en-US" altLang="zh-CN" sz="1000" b="0" i="0" u="none" strike="noStrike" kern="1200" baseline="0">
                <a:solidFill>
                  <a:schemeClr val="tx1"/>
                </a:solidFill>
                <a:latin typeface="宋体" panose="02010600030101010101" pitchFamily="2" charset="-122"/>
                <a:ea typeface="宋体" panose="02010600030101010101" pitchFamily="2" charset="-122"/>
                <a:cs typeface="+mn-cs"/>
              </a:defRPr>
            </a:pPr>
            <a:endParaRPr lang="zh-CN"/>
          </a:p>
        </c:txPr>
        <c:crossAx val="197266008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lang="en-US" altLang="zh-CN" sz="1000" b="0" i="0" u="none" strike="noStrike" kern="1200" baseline="0">
          <a:solidFill>
            <a:schemeClr val="tx1"/>
          </a:solidFill>
          <a:latin typeface="宋体" panose="02010600030101010101" pitchFamily="2" charset="-122"/>
          <a:ea typeface="宋体" panose="02010600030101010101" pitchFamily="2" charset="-122"/>
          <a:cs typeface="+mn-cs"/>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1F5FCC-2B4E-4E63-AE43-A06AC1BB4691}" type="datetimeFigureOut">
              <a:rPr lang="zh-CN" altLang="en-US" smtClean="0"/>
              <a:t>2023-06-18</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A7C2C5-6CB9-4494-AA33-6FA6503D8A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各位评委老师大家好，我是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号陈俊健，来我给大家介绍我的毕设，一种基于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通信模块的温度自校准上位机设计</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1</a:t>
            </a:fld>
            <a:endParaRPr lang="zh-CN" altLang="en-US"/>
          </a:p>
        </p:txBody>
      </p:sp>
    </p:spTree>
    <p:extLst>
      <p:ext uri="{BB962C8B-B14F-4D97-AF65-F5344CB8AC3E}">
        <p14:creationId xmlns:p14="http://schemas.microsoft.com/office/powerpoint/2010/main" val="3094281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经过测试，该模块可以正常使用，且最高波特率能达到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兆，满足任务书要求</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10</a:t>
            </a:fld>
            <a:endParaRPr lang="zh-CN" altLang="en-US"/>
          </a:p>
        </p:txBody>
      </p:sp>
    </p:spTree>
    <p:extLst>
      <p:ext uri="{BB962C8B-B14F-4D97-AF65-F5344CB8AC3E}">
        <p14:creationId xmlns:p14="http://schemas.microsoft.com/office/powerpoint/2010/main" val="23075579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接下来是软件部分，一个自校准上位机，使用了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Qt5 C++</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进行开发</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5A7C2C5-6CB9-4494-AA33-6FA6503D8A68}" type="slidenum">
              <a:rPr lang="zh-CN" altLang="en-US" smtClean="0"/>
              <a:t>11</a:t>
            </a:fld>
            <a:endParaRPr lang="zh-CN" altLang="en-US"/>
          </a:p>
        </p:txBody>
      </p:sp>
    </p:spTree>
    <p:extLst>
      <p:ext uri="{BB962C8B-B14F-4D97-AF65-F5344CB8AC3E}">
        <p14:creationId xmlns:p14="http://schemas.microsoft.com/office/powerpoint/2010/main" val="33821975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effectLst/>
                <a:ea typeface="等线" panose="02010600030101010101" pitchFamily="2" charset="-122"/>
                <a:cs typeface="Times New Roman" panose="02020603050405020304" pitchFamily="18" charset="0"/>
              </a:rPr>
              <a:t>使得上位机同时支持</a:t>
            </a:r>
            <a:r>
              <a:rPr lang="en-US" altLang="zh-CN" sz="1800" dirty="0">
                <a:effectLst/>
                <a:ea typeface="等线" panose="02010600030101010101" pitchFamily="2" charset="-122"/>
                <a:cs typeface="Times New Roman" panose="02020603050405020304" pitchFamily="18" charset="0"/>
              </a:rPr>
              <a:t>Linux</a:t>
            </a:r>
            <a:r>
              <a:rPr lang="zh-CN" altLang="en-US" sz="1800" dirty="0">
                <a:effectLst/>
                <a:ea typeface="等线" panose="02010600030101010101" pitchFamily="2" charset="-122"/>
                <a:cs typeface="Times New Roman" panose="02020603050405020304" pitchFamily="18" charset="0"/>
              </a:rPr>
              <a:t>和</a:t>
            </a:r>
            <a:r>
              <a:rPr lang="en-US" altLang="zh-CN" sz="1800" dirty="0">
                <a:effectLst/>
                <a:ea typeface="等线" panose="02010600030101010101" pitchFamily="2" charset="-122"/>
                <a:cs typeface="Times New Roman" panose="02020603050405020304" pitchFamily="18" charset="0"/>
              </a:rPr>
              <a:t>Windows</a:t>
            </a:r>
            <a:r>
              <a:rPr lang="zh-CN" altLang="en-US" sz="1800" dirty="0">
                <a:effectLst/>
                <a:ea typeface="等线" panose="02010600030101010101" pitchFamily="2" charset="-122"/>
                <a:cs typeface="Times New Roman" panose="02020603050405020304" pitchFamily="18" charset="0"/>
              </a:rPr>
              <a:t>两个平台。</a:t>
            </a:r>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12</a:t>
            </a:fld>
            <a:endParaRPr lang="zh-CN" altLang="en-US"/>
          </a:p>
        </p:txBody>
      </p:sp>
    </p:spTree>
    <p:extLst>
      <p:ext uri="{BB962C8B-B14F-4D97-AF65-F5344CB8AC3E}">
        <p14:creationId xmlns:p14="http://schemas.microsoft.com/office/powerpoint/2010/main" val="33821975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这是上位机的功能模块框图</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5A7C2C5-6CB9-4494-AA33-6FA6503D8A68}" type="slidenum">
              <a:rPr lang="zh-CN" altLang="en-US" smtClean="0"/>
              <a:t>13</a:t>
            </a:fld>
            <a:endParaRPr lang="zh-CN" altLang="en-US"/>
          </a:p>
        </p:txBody>
      </p:sp>
    </p:spTree>
    <p:extLst>
      <p:ext uri="{BB962C8B-B14F-4D97-AF65-F5344CB8AC3E}">
        <p14:creationId xmlns:p14="http://schemas.microsoft.com/office/powerpoint/2010/main" val="4797958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（不讲）</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（主要讲算法）</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数据解析模块，实时显示模块则将这些数据通过波形实时显示出来</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这个是解析协议流程图，主要是检测回车换行这个帧尾，然后进行解析</a:t>
            </a: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5A7C2C5-6CB9-4494-AA33-6FA6503D8A68}" type="slidenum">
              <a:rPr lang="zh-CN" altLang="en-US" smtClean="0"/>
              <a:t>14</a:t>
            </a:fld>
            <a:endParaRPr lang="zh-CN" altLang="en-US"/>
          </a:p>
        </p:txBody>
      </p:sp>
    </p:spTree>
    <p:extLst>
      <p:ext uri="{BB962C8B-B14F-4D97-AF65-F5344CB8AC3E}">
        <p14:creationId xmlns:p14="http://schemas.microsoft.com/office/powerpoint/2010/main" val="2286782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接下来是波动监测模块</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通过模块的配置参数，来判定数据在一定时间窗口内是否波动稳定，进而触发采集条件</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算法流程图，</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核心</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是使用了一个队列，通过不停插入队尾与弹出队首，计算队列的极差来实现的</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15</a:t>
            </a:fld>
            <a:endParaRPr lang="zh-CN" altLang="en-US"/>
          </a:p>
        </p:txBody>
      </p:sp>
    </p:spTree>
    <p:extLst>
      <p:ext uri="{BB962C8B-B14F-4D97-AF65-F5344CB8AC3E}">
        <p14:creationId xmlns:p14="http://schemas.microsoft.com/office/powerpoint/2010/main" val="3065980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接下来是自动采集模块，通过该模块，我们可以配置标定点数、单点采集时长以及目标采集点等参数，</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还可以控制采集过程，查看实时采集进度，</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该模块是只有当温度到达目标采集点附近，且数据波动稳定时，才会触发采集条件</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这里算平均值考虑到有可能数据量过多，采用了防溢出的平均值算法</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16</a:t>
            </a:fld>
            <a:endParaRPr lang="zh-CN" altLang="en-US"/>
          </a:p>
        </p:txBody>
      </p:sp>
    </p:spTree>
    <p:extLst>
      <p:ext uri="{BB962C8B-B14F-4D97-AF65-F5344CB8AC3E}">
        <p14:creationId xmlns:p14="http://schemas.microsoft.com/office/powerpoint/2010/main" val="881947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然后是语音提醒模块，负责提醒用户调节温度源的温度</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17</a:t>
            </a:fld>
            <a:endParaRPr lang="zh-CN" altLang="en-US"/>
          </a:p>
        </p:txBody>
      </p:sp>
    </p:spTree>
    <p:extLst>
      <p:ext uri="{BB962C8B-B14F-4D97-AF65-F5344CB8AC3E}">
        <p14:creationId xmlns:p14="http://schemas.microsoft.com/office/powerpoint/2010/main" val="9366341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然后是数据极差统计模块，通过该模块我们可以查看采集数据的波动异常情况</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18</a:t>
            </a:fld>
            <a:endParaRPr lang="zh-CN" altLang="en-US"/>
          </a:p>
        </p:txBody>
      </p:sp>
    </p:spTree>
    <p:extLst>
      <p:ext uri="{BB962C8B-B14F-4D97-AF65-F5344CB8AC3E}">
        <p14:creationId xmlns:p14="http://schemas.microsoft.com/office/powerpoint/2010/main" val="3751941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然后是</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多项式拟合</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模块，该模块通过最小二乘法拟合数据，</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得到</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温度关系多项式系数</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19</a:t>
            </a:fld>
            <a:endParaRPr lang="zh-CN" altLang="en-US"/>
          </a:p>
        </p:txBody>
      </p:sp>
    </p:spTree>
    <p:extLst>
      <p:ext uri="{BB962C8B-B14F-4D97-AF65-F5344CB8AC3E}">
        <p14:creationId xmlns:p14="http://schemas.microsoft.com/office/powerpoint/2010/main" val="1841299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下面我分为总体设计，视频演示、研究结论三个部分来给大家介绍</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下面我们进入第一部分</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2</a:t>
            </a:fld>
            <a:endParaRPr lang="zh-CN" altLang="en-US"/>
          </a:p>
        </p:txBody>
      </p:sp>
    </p:spTree>
    <p:extLst>
      <p:ext uri="{BB962C8B-B14F-4D97-AF65-F5344CB8AC3E}">
        <p14:creationId xmlns:p14="http://schemas.microsoft.com/office/powerpoint/2010/main" val="4020701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然后是数据保存模块。该模块负责将</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采集到的</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数据以及</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拟合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结果等信息保存在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Excel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表格当中</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20</a:t>
            </a:fld>
            <a:endParaRPr lang="zh-CN" altLang="en-US"/>
          </a:p>
        </p:txBody>
      </p:sp>
    </p:spTree>
    <p:extLst>
      <p:ext uri="{BB962C8B-B14F-4D97-AF65-F5344CB8AC3E}">
        <p14:creationId xmlns:p14="http://schemas.microsoft.com/office/powerpoint/2010/main" val="2489740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5A7C2C5-6CB9-4494-AA33-6FA6503D8A68}" type="slidenum">
              <a:rPr lang="zh-CN" altLang="en-US" smtClean="0"/>
              <a:t>21</a:t>
            </a:fld>
            <a:endParaRPr lang="zh-CN" altLang="en-US"/>
          </a:p>
        </p:txBody>
      </p:sp>
    </p:spTree>
    <p:extLst>
      <p:ext uri="{BB962C8B-B14F-4D97-AF65-F5344CB8AC3E}">
        <p14:creationId xmlns:p14="http://schemas.microsoft.com/office/powerpoint/2010/main" val="15681271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我们还设计了一个友好</a:t>
            </a:r>
            <a:r>
              <a:rPr lang="zh-CN" altLang="zh-CN" sz="1800" dirty="0">
                <a:effectLst/>
                <a:ea typeface="+mn-ea"/>
                <a:cs typeface="Times New Roman" panose="02020603050405020304" pitchFamily="18" charset="0"/>
              </a:rPr>
              <a:t>的用户界面</a:t>
            </a:r>
            <a:r>
              <a:rPr lang="zh-CN" altLang="zh-CN" sz="1800" dirty="0">
                <a:effectLst/>
                <a:ea typeface="等线" panose="02010600030101010101" pitchFamily="2" charset="-122"/>
                <a:cs typeface="Times New Roman" panose="02020603050405020304" pitchFamily="18" charset="0"/>
              </a:rPr>
              <a:t>，使用了图标、按钮、菜单、图表等元素，以方便用户操作和查看。</a:t>
            </a:r>
            <a:endParaRPr lang="zh-CN" altLang="en-US" sz="1800"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22</a:t>
            </a:fld>
            <a:endParaRPr lang="zh-CN" altLang="en-US"/>
          </a:p>
        </p:txBody>
      </p:sp>
    </p:spTree>
    <p:extLst>
      <p:ext uri="{BB962C8B-B14F-4D97-AF65-F5344CB8AC3E}">
        <p14:creationId xmlns:p14="http://schemas.microsoft.com/office/powerpoint/2010/main" val="3190769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我们还设计了一个友好</a:t>
            </a:r>
            <a:r>
              <a:rPr lang="zh-CN" altLang="zh-CN" sz="1800" dirty="0">
                <a:effectLst/>
                <a:ea typeface="+mn-ea"/>
                <a:cs typeface="Times New Roman" panose="02020603050405020304" pitchFamily="18" charset="0"/>
              </a:rPr>
              <a:t>的用户界面</a:t>
            </a:r>
            <a:r>
              <a:rPr lang="zh-CN" altLang="zh-CN" sz="1800" dirty="0">
                <a:effectLst/>
                <a:ea typeface="等线" panose="02010600030101010101" pitchFamily="2" charset="-122"/>
                <a:cs typeface="Times New Roman" panose="02020603050405020304" pitchFamily="18" charset="0"/>
              </a:rPr>
              <a:t>，使用了图标、按钮、菜单、图表等元素，以方便用户操作和查看。</a:t>
            </a:r>
            <a:endParaRPr lang="zh-CN" altLang="en-US" sz="1800"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23</a:t>
            </a:fld>
            <a:endParaRPr lang="zh-CN" altLang="en-US"/>
          </a:p>
        </p:txBody>
      </p:sp>
    </p:spTree>
    <p:extLst>
      <p:ext uri="{BB962C8B-B14F-4D97-AF65-F5344CB8AC3E}">
        <p14:creationId xmlns:p14="http://schemas.microsoft.com/office/powerpoint/2010/main" val="3323379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我们还设计了一个友好</a:t>
            </a:r>
            <a:r>
              <a:rPr lang="zh-CN" altLang="zh-CN" sz="1800" dirty="0">
                <a:effectLst/>
                <a:ea typeface="+mn-ea"/>
                <a:cs typeface="Times New Roman" panose="02020603050405020304" pitchFamily="18" charset="0"/>
              </a:rPr>
              <a:t>的用户界面</a:t>
            </a:r>
            <a:r>
              <a:rPr lang="zh-CN" altLang="zh-CN" sz="1800" dirty="0">
                <a:effectLst/>
                <a:ea typeface="等线" panose="02010600030101010101" pitchFamily="2" charset="-122"/>
                <a:cs typeface="Times New Roman" panose="02020603050405020304" pitchFamily="18" charset="0"/>
              </a:rPr>
              <a:t>，使用了图标、按钮、菜单、图表等元素，以方便用户操作和查看。</a:t>
            </a:r>
            <a:endParaRPr lang="zh-CN" altLang="en-US" sz="1800"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24</a:t>
            </a:fld>
            <a:endParaRPr lang="zh-CN" altLang="en-US"/>
          </a:p>
        </p:txBody>
      </p:sp>
    </p:spTree>
    <p:extLst>
      <p:ext uri="{BB962C8B-B14F-4D97-AF65-F5344CB8AC3E}">
        <p14:creationId xmlns:p14="http://schemas.microsoft.com/office/powerpoint/2010/main" val="14126828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通过对上位机功能性测试性能测试以及稳定性测试，我们发现正常使用时上位机基本没有问题</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25</a:t>
            </a:fld>
            <a:endParaRPr lang="zh-CN" altLang="en-US"/>
          </a:p>
        </p:txBody>
      </p:sp>
    </p:spTree>
    <p:extLst>
      <p:ext uri="{BB962C8B-B14F-4D97-AF65-F5344CB8AC3E}">
        <p14:creationId xmlns:p14="http://schemas.microsoft.com/office/powerpoint/2010/main" val="6624059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接下来我们通过视频来演示一下校准过程</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26</a:t>
            </a:fld>
            <a:endParaRPr lang="zh-CN" altLang="en-US"/>
          </a:p>
        </p:txBody>
      </p:sp>
    </p:spTree>
    <p:extLst>
      <p:ext uri="{BB962C8B-B14F-4D97-AF65-F5344CB8AC3E}">
        <p14:creationId xmlns:p14="http://schemas.microsoft.com/office/powerpoint/2010/main" val="1551561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这里使用了恒温槽作为温度源，精度高达万分位的温度计作为标准仪器，一个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PT100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自制温度传感器作为待校准仪器</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27</a:t>
            </a:fld>
            <a:endParaRPr lang="zh-CN" altLang="en-US"/>
          </a:p>
        </p:txBody>
      </p:sp>
    </p:spTree>
    <p:extLst>
      <p:ext uri="{BB962C8B-B14F-4D97-AF65-F5344CB8AC3E}">
        <p14:creationId xmlns:p14="http://schemas.microsoft.com/office/powerpoint/2010/main" val="2354142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28</a:t>
            </a:fld>
            <a:endParaRPr lang="zh-CN" altLang="en-US"/>
          </a:p>
        </p:txBody>
      </p:sp>
    </p:spTree>
    <p:extLst>
      <p:ext uri="{BB962C8B-B14F-4D97-AF65-F5344CB8AC3E}">
        <p14:creationId xmlns:p14="http://schemas.microsoft.com/office/powerpoint/2010/main" val="13293854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我们还对上位机进行了功能性测试性能测试以及稳定性测试。测试表明正常情况下使用基本没有问题</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30</a:t>
            </a:fld>
            <a:endParaRPr lang="zh-CN" altLang="en-US"/>
          </a:p>
        </p:txBody>
      </p:sp>
    </p:spTree>
    <p:extLst>
      <p:ext uri="{BB962C8B-B14F-4D97-AF65-F5344CB8AC3E}">
        <p14:creationId xmlns:p14="http://schemas.microsoft.com/office/powerpoint/2010/main" val="1593261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下面进入第一部分：</a:t>
            </a:r>
          </a:p>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3</a:t>
            </a:fld>
            <a:endParaRPr lang="zh-CN" altLang="en-US"/>
          </a:p>
        </p:txBody>
      </p:sp>
    </p:spTree>
    <p:extLst>
      <p:ext uri="{BB962C8B-B14F-4D97-AF65-F5344CB8AC3E}">
        <p14:creationId xmlns:p14="http://schemas.microsoft.com/office/powerpoint/2010/main" val="256705787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我的演示到此结束，恳请老师批评指正。</a:t>
            </a:r>
          </a:p>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31</a:t>
            </a:fld>
            <a:endParaRPr lang="zh-CN" altLang="en-US"/>
          </a:p>
        </p:txBody>
      </p:sp>
    </p:spTree>
    <p:extLst>
      <p:ext uri="{BB962C8B-B14F-4D97-AF65-F5344CB8AC3E}">
        <p14:creationId xmlns:p14="http://schemas.microsoft.com/office/powerpoint/2010/main" val="4161732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为了方便深海温度传感器的定期校准，我们设计了一个传感器自校准系统</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4</a:t>
            </a:fld>
            <a:endParaRPr lang="zh-CN" altLang="en-US"/>
          </a:p>
        </p:txBody>
      </p:sp>
    </p:spTree>
    <p:extLst>
      <p:ext uri="{BB962C8B-B14F-4D97-AF65-F5344CB8AC3E}">
        <p14:creationId xmlns:p14="http://schemas.microsoft.com/office/powerpoint/2010/main" val="2530846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该系统主要分为两个部分，分别是</a:t>
            </a:r>
            <a:r>
              <a:rPr lang="zh-CN" altLang="en-US" sz="1800" dirty="0">
                <a:solidFill>
                  <a:srgbClr val="0E419C"/>
                </a:solidFill>
                <a:effectLst/>
                <a:ea typeface="等线" panose="02010600030101010101" pitchFamily="2" charset="-122"/>
                <a:cs typeface="Times New Roman" panose="02020603050405020304" pitchFamily="18" charset="0"/>
              </a:rPr>
              <a:t>硬件部分 </a:t>
            </a:r>
            <a:r>
              <a:rPr lang="en-US" altLang="zh-CN" sz="1800" dirty="0">
                <a:solidFill>
                  <a:srgbClr val="0E419C"/>
                </a:solidFill>
                <a:effectLst/>
                <a:ea typeface="等线" panose="02010600030101010101" pitchFamily="2" charset="-122"/>
                <a:cs typeface="Times New Roman" panose="02020603050405020304" pitchFamily="18" charset="0"/>
              </a:rPr>
              <a:t>USB </a:t>
            </a:r>
            <a:r>
              <a:rPr lang="zh-CN" altLang="en-US" sz="1800" dirty="0">
                <a:solidFill>
                  <a:srgbClr val="0E419C"/>
                </a:solidFill>
                <a:effectLst/>
                <a:ea typeface="等线" panose="02010600030101010101" pitchFamily="2" charset="-122"/>
                <a:cs typeface="Times New Roman" panose="02020603050405020304" pitchFamily="18" charset="0"/>
              </a:rPr>
              <a:t>转串口通信模块、软件部分自校准上位机</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5A7C2C5-6CB9-4494-AA33-6FA6503D8A68}" type="slidenum">
              <a:rPr lang="zh-CN" altLang="en-US" smtClean="0"/>
              <a:t>5</a:t>
            </a:fld>
            <a:endParaRPr lang="zh-CN" altLang="en-US"/>
          </a:p>
        </p:txBody>
      </p:sp>
    </p:spTree>
    <p:extLst>
      <p:ext uri="{BB962C8B-B14F-4D97-AF65-F5344CB8AC3E}">
        <p14:creationId xmlns:p14="http://schemas.microsoft.com/office/powerpoint/2010/main" val="418220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（不讲）</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这个流程我们后面视频</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有提现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5A7C2C5-6CB9-4494-AA33-6FA6503D8A68}" type="slidenum">
              <a:rPr lang="zh-CN" altLang="en-US" smtClean="0"/>
              <a:t>6</a:t>
            </a:fld>
            <a:endParaRPr lang="zh-CN" altLang="en-US"/>
          </a:p>
        </p:txBody>
      </p:sp>
    </p:spTree>
    <p:extLst>
      <p:ext uri="{BB962C8B-B14F-4D97-AF65-F5344CB8AC3E}">
        <p14:creationId xmlns:p14="http://schemas.microsoft.com/office/powerpoint/2010/main" val="8287511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串口通信模块我们使用了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Ch340N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AMS1117</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提供</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伏的电源</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可以通过开关来切换</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伏或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伏的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TTL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电平协议</a:t>
            </a: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并同时使用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Tpye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Tpye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两种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USB</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接口，提高模块的兼容性</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7</a:t>
            </a:fld>
            <a:endParaRPr lang="zh-CN" altLang="en-US"/>
          </a:p>
        </p:txBody>
      </p:sp>
    </p:spTree>
    <p:extLst>
      <p:ext uri="{BB962C8B-B14F-4D97-AF65-F5344CB8AC3E}">
        <p14:creationId xmlns:p14="http://schemas.microsoft.com/office/powerpoint/2010/main" val="1964786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AD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软件设计了原理图和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PCB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板。</a:t>
            </a:r>
          </a:p>
          <a:p>
            <a:endParaRPr lang="zh-CN" altLang="en-US" dirty="0"/>
          </a:p>
        </p:txBody>
      </p:sp>
      <p:sp>
        <p:nvSpPr>
          <p:cNvPr id="4" name="灯片编号占位符 3"/>
          <p:cNvSpPr>
            <a:spLocks noGrp="1"/>
          </p:cNvSpPr>
          <p:nvPr>
            <p:ph type="sldNum" sz="quarter" idx="5"/>
          </p:nvPr>
        </p:nvSpPr>
        <p:spPr/>
        <p:txBody>
          <a:bodyPr/>
          <a:lstStyle/>
          <a:p>
            <a:fld id="{65A7C2C5-6CB9-4494-AA33-6FA6503D8A68}" type="slidenum">
              <a:rPr lang="zh-CN" altLang="en-US" smtClean="0"/>
              <a:t>8</a:t>
            </a:fld>
            <a:endParaRPr lang="zh-CN" altLang="en-US"/>
          </a:p>
        </p:txBody>
      </p:sp>
    </p:spTree>
    <p:extLst>
      <p:ext uri="{BB962C8B-B14F-4D97-AF65-F5344CB8AC3E}">
        <p14:creationId xmlns:p14="http://schemas.microsoft.com/office/powerpoint/2010/main" val="1106170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（不讲）</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经过测试，该模块可以正常使用，且最高波特率能达到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兆，满足任务书要求</a:t>
            </a:r>
          </a:p>
        </p:txBody>
      </p:sp>
      <p:sp>
        <p:nvSpPr>
          <p:cNvPr id="4" name="灯片编号占位符 3"/>
          <p:cNvSpPr>
            <a:spLocks noGrp="1"/>
          </p:cNvSpPr>
          <p:nvPr>
            <p:ph type="sldNum" sz="quarter" idx="5"/>
          </p:nvPr>
        </p:nvSpPr>
        <p:spPr/>
        <p:txBody>
          <a:bodyPr/>
          <a:lstStyle/>
          <a:p>
            <a:fld id="{65A7C2C5-6CB9-4494-AA33-6FA6503D8A68}" type="slidenum">
              <a:rPr lang="zh-CN" altLang="en-US" smtClean="0"/>
              <a:t>9</a:t>
            </a:fld>
            <a:endParaRPr lang="zh-CN" altLang="en-US"/>
          </a:p>
        </p:txBody>
      </p:sp>
    </p:spTree>
    <p:extLst>
      <p:ext uri="{BB962C8B-B14F-4D97-AF65-F5344CB8AC3E}">
        <p14:creationId xmlns:p14="http://schemas.microsoft.com/office/powerpoint/2010/main" val="2091208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3" name="页脚占位符 2">
            <a:extLst>
              <a:ext uri="{FF2B5EF4-FFF2-40B4-BE49-F238E27FC236}">
                <a16:creationId xmlns:a16="http://schemas.microsoft.com/office/drawing/2014/main" id="{7EAB6439-2CDB-92FD-BC91-427122682EE2}"/>
              </a:ext>
            </a:extLst>
          </p:cNvPr>
          <p:cNvSpPr>
            <a:spLocks noGrp="1"/>
          </p:cNvSpPr>
          <p:nvPr>
            <p:ph type="ftr" sz="quarter" idx="10"/>
          </p:nvPr>
        </p:nvSpPr>
        <p:spPr/>
        <p:txBody>
          <a:bodyPr/>
          <a:lstStyle/>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28650" y="1825625"/>
            <a:ext cx="78867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628650" y="6356359"/>
            <a:ext cx="2057400" cy="365125"/>
          </a:xfrm>
          <a:prstGeom prst="rect">
            <a:avLst/>
          </a:prstGeom>
        </p:spPr>
        <p:txBody>
          <a:bodyPr/>
          <a:lstStyle/>
          <a:p>
            <a:fld id="{6612C9D9-3728-4EF0-83C1-6D6953985227}" type="datetime11">
              <a:rPr lang="zh-CN" altLang="en-US" smtClean="0"/>
              <a:t>20:23:44</a:t>
            </a:fld>
            <a:endParaRPr lang="zh-CN" altLang="en-US"/>
          </a:p>
        </p:txBody>
      </p:sp>
      <p:sp>
        <p:nvSpPr>
          <p:cNvPr id="5" name="页脚占位符 4"/>
          <p:cNvSpPr>
            <a:spLocks noGrp="1"/>
          </p:cNvSpPr>
          <p:nvPr>
            <p:ph type="ftr" sz="quarter" idx="11"/>
          </p:nvPr>
        </p:nvSpPr>
        <p:spPr>
          <a:xfrm>
            <a:off x="3028950" y="6356359"/>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9"/>
            <a:ext cx="20574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6" y="365125"/>
            <a:ext cx="1971675"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2" y="365125"/>
            <a:ext cx="5800725"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628650" y="6356359"/>
            <a:ext cx="2057400" cy="365125"/>
          </a:xfrm>
          <a:prstGeom prst="rect">
            <a:avLst/>
          </a:prstGeom>
        </p:spPr>
        <p:txBody>
          <a:bodyPr/>
          <a:lstStyle/>
          <a:p>
            <a:fld id="{DAFE5366-AEE2-4335-919D-CBF016776813}" type="datetime11">
              <a:rPr lang="zh-CN" altLang="en-US" smtClean="0"/>
              <a:t>20:23:44</a:t>
            </a:fld>
            <a:endParaRPr lang="zh-CN" altLang="en-US"/>
          </a:p>
        </p:txBody>
      </p:sp>
      <p:sp>
        <p:nvSpPr>
          <p:cNvPr id="5" name="页脚占位符 4"/>
          <p:cNvSpPr>
            <a:spLocks noGrp="1"/>
          </p:cNvSpPr>
          <p:nvPr>
            <p:ph type="ftr" sz="quarter" idx="11"/>
          </p:nvPr>
        </p:nvSpPr>
        <p:spPr>
          <a:xfrm>
            <a:off x="3028950" y="6356359"/>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9"/>
            <a:ext cx="20574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6325901E-03BB-9AA9-8D62-12997F194F1E}"/>
              </a:ext>
            </a:extLst>
          </p:cNvPr>
          <p:cNvSpPr txBox="1"/>
          <p:nvPr userDrawn="1"/>
        </p:nvSpPr>
        <p:spPr>
          <a:xfrm>
            <a:off x="0" y="6732766"/>
            <a:ext cx="305526" cy="107722"/>
          </a:xfrm>
          <a:prstGeom prst="rect">
            <a:avLst/>
          </a:prstGeom>
          <a:noFill/>
        </p:spPr>
        <p:txBody>
          <a:bodyPr wrap="square" rtlCol="0">
            <a:spAutoFit/>
          </a:bodyPr>
          <a:lstStyle/>
          <a:p>
            <a:r>
              <a:rPr lang="zh-CN" altLang="en-US" sz="100" dirty="0">
                <a:solidFill>
                  <a:schemeClr val="bg1"/>
                </a:solidFill>
              </a:rPr>
              <a:t>木卫林</a:t>
            </a:r>
          </a:p>
        </p:txBody>
      </p:sp>
      <p:sp>
        <p:nvSpPr>
          <p:cNvPr id="2" name="页脚占位符 1">
            <a:extLst>
              <a:ext uri="{FF2B5EF4-FFF2-40B4-BE49-F238E27FC236}">
                <a16:creationId xmlns:a16="http://schemas.microsoft.com/office/drawing/2014/main" id="{595B7E5E-0D98-030F-19DB-2CAFFD06D833}"/>
              </a:ext>
            </a:extLst>
          </p:cNvPr>
          <p:cNvSpPr>
            <a:spLocks noGrp="1"/>
          </p:cNvSpPr>
          <p:nvPr>
            <p:ph type="ftr" sz="quarter" idx="10"/>
          </p:nvPr>
        </p:nvSpPr>
        <p:spPr/>
        <p:txBody>
          <a:bodyPr/>
          <a:lstStyle/>
          <a:p>
            <a:endParaRPr lang="zh-CN" altLang="en-US"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47"/>
            <a:ext cx="7886700" cy="2852737"/>
          </a:xfrm>
          <a:prstGeom prst="rect">
            <a:avLst/>
          </a:prstGeo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72"/>
            <a:ext cx="7886700" cy="1500187"/>
          </a:xfrm>
          <a:prstGeom prst="rect">
            <a:avLst/>
          </a:prstGeom>
        </p:spPr>
        <p:txBody>
          <a:bodyPr/>
          <a:lstStyle>
            <a:lvl1pPr marL="0" indent="0">
              <a:buNone/>
              <a:defRPr sz="1800">
                <a:solidFill>
                  <a:schemeClr val="tx1">
                    <a:tint val="75000"/>
                  </a:schemeClr>
                </a:solidFill>
              </a:defRPr>
            </a:lvl1pPr>
            <a:lvl2pPr marL="342884" indent="0">
              <a:buNone/>
              <a:defRPr sz="1500">
                <a:solidFill>
                  <a:schemeClr val="tx1">
                    <a:tint val="75000"/>
                  </a:schemeClr>
                </a:solidFill>
              </a:defRPr>
            </a:lvl2pPr>
            <a:lvl3pPr marL="685766" indent="0">
              <a:buNone/>
              <a:defRPr sz="1350">
                <a:solidFill>
                  <a:schemeClr val="tx1">
                    <a:tint val="75000"/>
                  </a:schemeClr>
                </a:solidFill>
              </a:defRPr>
            </a:lvl3pPr>
            <a:lvl4pPr marL="1028649" indent="0">
              <a:buNone/>
              <a:defRPr sz="1200">
                <a:solidFill>
                  <a:schemeClr val="tx1">
                    <a:tint val="75000"/>
                  </a:schemeClr>
                </a:solidFill>
              </a:defRPr>
            </a:lvl4pPr>
            <a:lvl5pPr marL="1371532" indent="0">
              <a:buNone/>
              <a:defRPr sz="1200">
                <a:solidFill>
                  <a:schemeClr val="tx1">
                    <a:tint val="75000"/>
                  </a:schemeClr>
                </a:solidFill>
              </a:defRPr>
            </a:lvl5pPr>
            <a:lvl6pPr marL="1714415" indent="0">
              <a:buNone/>
              <a:defRPr sz="1200">
                <a:solidFill>
                  <a:schemeClr val="tx1">
                    <a:tint val="75000"/>
                  </a:schemeClr>
                </a:solidFill>
              </a:defRPr>
            </a:lvl6pPr>
            <a:lvl7pPr marL="2057297" indent="0">
              <a:buNone/>
              <a:defRPr sz="1200">
                <a:solidFill>
                  <a:schemeClr val="tx1">
                    <a:tint val="75000"/>
                  </a:schemeClr>
                </a:solidFill>
              </a:defRPr>
            </a:lvl7pPr>
            <a:lvl8pPr marL="2400180" indent="0">
              <a:buNone/>
              <a:defRPr sz="1200">
                <a:solidFill>
                  <a:schemeClr val="tx1">
                    <a:tint val="75000"/>
                  </a:schemeClr>
                </a:solidFill>
              </a:defRPr>
            </a:lvl8pPr>
            <a:lvl9pPr marL="2743064"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628650" y="6356359"/>
            <a:ext cx="2057400" cy="365125"/>
          </a:xfrm>
          <a:prstGeom prst="rect">
            <a:avLst/>
          </a:prstGeom>
        </p:spPr>
        <p:txBody>
          <a:bodyPr/>
          <a:lstStyle/>
          <a:p>
            <a:fld id="{5D06D40A-7D1E-4499-97AC-F417457CBCD2}" type="datetime11">
              <a:rPr lang="zh-CN" altLang="en-US" smtClean="0"/>
              <a:t>20:23:44</a:t>
            </a:fld>
            <a:endParaRPr lang="zh-CN" altLang="en-US"/>
          </a:p>
        </p:txBody>
      </p:sp>
      <p:sp>
        <p:nvSpPr>
          <p:cNvPr id="5" name="页脚占位符 4"/>
          <p:cNvSpPr>
            <a:spLocks noGrp="1"/>
          </p:cNvSpPr>
          <p:nvPr>
            <p:ph type="ftr" sz="quarter" idx="11"/>
          </p:nvPr>
        </p:nvSpPr>
        <p:spPr>
          <a:xfrm>
            <a:off x="3028950" y="6356359"/>
            <a:ext cx="30861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457950" y="6356359"/>
            <a:ext cx="20574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628650" y="1825625"/>
            <a:ext cx="38862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29150" y="1825625"/>
            <a:ext cx="38862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a:xfrm>
            <a:off x="628650" y="6356359"/>
            <a:ext cx="2057400" cy="365125"/>
          </a:xfrm>
          <a:prstGeom prst="rect">
            <a:avLst/>
          </a:prstGeom>
        </p:spPr>
        <p:txBody>
          <a:bodyPr/>
          <a:lstStyle/>
          <a:p>
            <a:fld id="{5BE13607-57B8-4DD0-AED2-111A4D7BEAE8}" type="datetime11">
              <a:rPr lang="zh-CN" altLang="en-US" smtClean="0"/>
              <a:t>20:23:44</a:t>
            </a:fld>
            <a:endParaRPr lang="zh-CN" altLang="en-US"/>
          </a:p>
        </p:txBody>
      </p:sp>
      <p:sp>
        <p:nvSpPr>
          <p:cNvPr id="6" name="页脚占位符 5"/>
          <p:cNvSpPr>
            <a:spLocks noGrp="1"/>
          </p:cNvSpPr>
          <p:nvPr>
            <p:ph type="ftr" sz="quarter" idx="11"/>
          </p:nvPr>
        </p:nvSpPr>
        <p:spPr>
          <a:xfrm>
            <a:off x="3028950" y="6356359"/>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9"/>
            <a:ext cx="20574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9"/>
            <a:ext cx="7886700" cy="1325563"/>
          </a:xfrm>
          <a:prstGeom prst="rect">
            <a:avLst/>
          </a:prstGeom>
        </p:spPr>
        <p:txBody>
          <a:bodyPr/>
          <a:lstStyle/>
          <a:p>
            <a:r>
              <a:rPr lang="zh-CN" altLang="en-US"/>
              <a:t>单击此处编辑母版标题样式</a:t>
            </a:r>
          </a:p>
        </p:txBody>
      </p:sp>
      <p:sp>
        <p:nvSpPr>
          <p:cNvPr id="3" name="文本占位符 2"/>
          <p:cNvSpPr>
            <a:spLocks noGrp="1"/>
          </p:cNvSpPr>
          <p:nvPr>
            <p:ph type="body" idx="1"/>
          </p:nvPr>
        </p:nvSpPr>
        <p:spPr>
          <a:xfrm>
            <a:off x="629842" y="1681163"/>
            <a:ext cx="3868340" cy="823912"/>
          </a:xfrm>
          <a:prstGeom prst="rect">
            <a:avLst/>
          </a:prstGeom>
        </p:spPr>
        <p:txBody>
          <a:bodyPr anchor="b"/>
          <a:lstStyle>
            <a:lvl1pPr marL="0" indent="0">
              <a:buNone/>
              <a:defRPr sz="1800" b="1"/>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2505075"/>
            <a:ext cx="3868340"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29152" y="1681163"/>
            <a:ext cx="3887391" cy="823912"/>
          </a:xfrm>
          <a:prstGeom prst="rect">
            <a:avLst/>
          </a:prstGeom>
        </p:spPr>
        <p:txBody>
          <a:bodyPr anchor="b"/>
          <a:lstStyle>
            <a:lvl1pPr marL="0" indent="0">
              <a:buNone/>
              <a:defRPr sz="1800" b="1"/>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2" y="2505075"/>
            <a:ext cx="3887391"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a:xfrm>
            <a:off x="628650" y="6356359"/>
            <a:ext cx="2057400" cy="365125"/>
          </a:xfrm>
          <a:prstGeom prst="rect">
            <a:avLst/>
          </a:prstGeom>
        </p:spPr>
        <p:txBody>
          <a:bodyPr/>
          <a:lstStyle/>
          <a:p>
            <a:fld id="{891B6F9C-5F3E-40E9-B1E5-D4C8606748FB}" type="datetime11">
              <a:rPr lang="zh-CN" altLang="en-US" smtClean="0"/>
              <a:t>20:23:44</a:t>
            </a:fld>
            <a:endParaRPr lang="zh-CN" altLang="en-US"/>
          </a:p>
        </p:txBody>
      </p:sp>
      <p:sp>
        <p:nvSpPr>
          <p:cNvPr id="8" name="页脚占位符 7"/>
          <p:cNvSpPr>
            <a:spLocks noGrp="1"/>
          </p:cNvSpPr>
          <p:nvPr>
            <p:ph type="ftr" sz="quarter" idx="11"/>
          </p:nvPr>
        </p:nvSpPr>
        <p:spPr>
          <a:xfrm>
            <a:off x="3028950" y="6356359"/>
            <a:ext cx="30861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457950" y="6356359"/>
            <a:ext cx="20574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9"/>
            <a:ext cx="78867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628650" y="6356359"/>
            <a:ext cx="2057400" cy="365125"/>
          </a:xfrm>
          <a:prstGeom prst="rect">
            <a:avLst/>
          </a:prstGeom>
        </p:spPr>
        <p:txBody>
          <a:bodyPr/>
          <a:lstStyle/>
          <a:p>
            <a:fld id="{C54A5AF7-F271-4310-9753-F37F0880143C}" type="datetime11">
              <a:rPr lang="zh-CN" altLang="en-US" smtClean="0"/>
              <a:t>20:23:44</a:t>
            </a:fld>
            <a:endParaRPr lang="zh-CN" altLang="en-US"/>
          </a:p>
        </p:txBody>
      </p:sp>
      <p:sp>
        <p:nvSpPr>
          <p:cNvPr id="4" name="页脚占位符 3"/>
          <p:cNvSpPr>
            <a:spLocks noGrp="1"/>
          </p:cNvSpPr>
          <p:nvPr>
            <p:ph type="ftr" sz="quarter" idx="11"/>
          </p:nvPr>
        </p:nvSpPr>
        <p:spPr>
          <a:xfrm>
            <a:off x="3028950" y="6356359"/>
            <a:ext cx="30861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457950" y="6356359"/>
            <a:ext cx="20574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6356359"/>
            <a:ext cx="2057400" cy="365125"/>
          </a:xfrm>
          <a:prstGeom prst="rect">
            <a:avLst/>
          </a:prstGeom>
        </p:spPr>
        <p:txBody>
          <a:bodyPr/>
          <a:lstStyle/>
          <a:p>
            <a:fld id="{4A5D099A-135B-48FE-95DA-05CF5D19861C}" type="datetime11">
              <a:rPr lang="zh-CN" altLang="en-US" smtClean="0"/>
              <a:t>20:23:44</a:t>
            </a:fld>
            <a:endParaRPr lang="zh-CN" altLang="en-US"/>
          </a:p>
        </p:txBody>
      </p:sp>
      <p:sp>
        <p:nvSpPr>
          <p:cNvPr id="3" name="页脚占位符 2"/>
          <p:cNvSpPr>
            <a:spLocks noGrp="1"/>
          </p:cNvSpPr>
          <p:nvPr>
            <p:ph type="ftr" sz="quarter" idx="11"/>
          </p:nvPr>
        </p:nvSpPr>
        <p:spPr>
          <a:xfrm>
            <a:off x="3028950" y="6356359"/>
            <a:ext cx="30861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457950" y="6356359"/>
            <a:ext cx="20574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34"/>
            <a:ext cx="4629150" cy="4873625"/>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884" indent="0">
              <a:buNone/>
              <a:defRPr sz="1050"/>
            </a:lvl2pPr>
            <a:lvl3pPr marL="685766" indent="0">
              <a:buNone/>
              <a:defRPr sz="900"/>
            </a:lvl3pPr>
            <a:lvl4pPr marL="1028649" indent="0">
              <a:buNone/>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a:xfrm>
            <a:off x="628650" y="6356359"/>
            <a:ext cx="2057400" cy="365125"/>
          </a:xfrm>
          <a:prstGeom prst="rect">
            <a:avLst/>
          </a:prstGeom>
        </p:spPr>
        <p:txBody>
          <a:bodyPr/>
          <a:lstStyle/>
          <a:p>
            <a:fld id="{B8A5F401-4470-423B-9266-F2266777C8D0}" type="datetime11">
              <a:rPr lang="zh-CN" altLang="en-US" smtClean="0"/>
              <a:t>20:23:44</a:t>
            </a:fld>
            <a:endParaRPr lang="zh-CN" altLang="en-US"/>
          </a:p>
        </p:txBody>
      </p:sp>
      <p:sp>
        <p:nvSpPr>
          <p:cNvPr id="6" name="页脚占位符 5"/>
          <p:cNvSpPr>
            <a:spLocks noGrp="1"/>
          </p:cNvSpPr>
          <p:nvPr>
            <p:ph type="ftr" sz="quarter" idx="11"/>
          </p:nvPr>
        </p:nvSpPr>
        <p:spPr>
          <a:xfrm>
            <a:off x="3028950" y="6356359"/>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9"/>
            <a:ext cx="20574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a:prstGeom prst="rect">
            <a:avLst/>
          </a:prstGeo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987434"/>
            <a:ext cx="4629150" cy="4873625"/>
          </a:xfrm>
          <a:prstGeom prst="rect">
            <a:avLst/>
          </a:prstGeom>
        </p:spPr>
        <p:txBody>
          <a:bodyPr/>
          <a:lstStyle>
            <a:lvl1pPr marL="0" indent="0">
              <a:buNone/>
              <a:defRPr sz="2400"/>
            </a:lvl1pPr>
            <a:lvl2pPr marL="342884" indent="0">
              <a:buNone/>
              <a:defRPr sz="2100"/>
            </a:lvl2pPr>
            <a:lvl3pPr marL="685766" indent="0">
              <a:buNone/>
              <a:defRPr sz="1800"/>
            </a:lvl3pPr>
            <a:lvl4pPr marL="1028649" indent="0">
              <a:buNone/>
              <a:defRPr sz="1500"/>
            </a:lvl4pPr>
            <a:lvl5pPr marL="1371532" indent="0">
              <a:buNone/>
              <a:defRPr sz="1500"/>
            </a:lvl5pPr>
            <a:lvl6pPr marL="1714415" indent="0">
              <a:buNone/>
              <a:defRPr sz="1500"/>
            </a:lvl6pPr>
            <a:lvl7pPr marL="2057297" indent="0">
              <a:buNone/>
              <a:defRPr sz="1500"/>
            </a:lvl7pPr>
            <a:lvl8pPr marL="2400180" indent="0">
              <a:buNone/>
              <a:defRPr sz="1500"/>
            </a:lvl8pPr>
            <a:lvl9pPr marL="2743064" indent="0">
              <a:buNone/>
              <a:defRPr sz="1500"/>
            </a:lvl9pPr>
          </a:lstStyle>
          <a:p>
            <a:endParaRPr lang="zh-CN" altLang="en-US"/>
          </a:p>
        </p:txBody>
      </p:sp>
      <p:sp>
        <p:nvSpPr>
          <p:cNvPr id="4" name="文本占位符 3"/>
          <p:cNvSpPr>
            <a:spLocks noGrp="1"/>
          </p:cNvSpPr>
          <p:nvPr>
            <p:ph type="body" sz="half" idx="2"/>
          </p:nvPr>
        </p:nvSpPr>
        <p:spPr>
          <a:xfrm>
            <a:off x="629841" y="2057400"/>
            <a:ext cx="2949178" cy="3811588"/>
          </a:xfrm>
          <a:prstGeom prst="rect">
            <a:avLst/>
          </a:prstGeom>
        </p:spPr>
        <p:txBody>
          <a:bodyPr/>
          <a:lstStyle>
            <a:lvl1pPr marL="0" indent="0">
              <a:buNone/>
              <a:defRPr sz="1200"/>
            </a:lvl1pPr>
            <a:lvl2pPr marL="342884" indent="0">
              <a:buNone/>
              <a:defRPr sz="1050"/>
            </a:lvl2pPr>
            <a:lvl3pPr marL="685766" indent="0">
              <a:buNone/>
              <a:defRPr sz="900"/>
            </a:lvl3pPr>
            <a:lvl4pPr marL="1028649" indent="0">
              <a:buNone/>
              <a:defRPr sz="750"/>
            </a:lvl4pPr>
            <a:lvl5pPr marL="1371532" indent="0">
              <a:buNone/>
              <a:defRPr sz="750"/>
            </a:lvl5pPr>
            <a:lvl6pPr marL="1714415" indent="0">
              <a:buNone/>
              <a:defRPr sz="750"/>
            </a:lvl6pPr>
            <a:lvl7pPr marL="2057297" indent="0">
              <a:buNone/>
              <a:defRPr sz="750"/>
            </a:lvl7pPr>
            <a:lvl8pPr marL="2400180" indent="0">
              <a:buNone/>
              <a:defRPr sz="750"/>
            </a:lvl8pPr>
            <a:lvl9pPr marL="2743064"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a:xfrm>
            <a:off x="628650" y="6356359"/>
            <a:ext cx="2057400" cy="365125"/>
          </a:xfrm>
          <a:prstGeom prst="rect">
            <a:avLst/>
          </a:prstGeom>
        </p:spPr>
        <p:txBody>
          <a:bodyPr/>
          <a:lstStyle/>
          <a:p>
            <a:fld id="{8D975164-19DE-491E-BE9D-6045F42C6E52}" type="datetime11">
              <a:rPr lang="zh-CN" altLang="en-US" smtClean="0"/>
              <a:t>20:23:44</a:t>
            </a:fld>
            <a:endParaRPr lang="zh-CN" altLang="en-US"/>
          </a:p>
        </p:txBody>
      </p:sp>
      <p:sp>
        <p:nvSpPr>
          <p:cNvPr id="6" name="页脚占位符 5"/>
          <p:cNvSpPr>
            <a:spLocks noGrp="1"/>
          </p:cNvSpPr>
          <p:nvPr>
            <p:ph type="ftr" sz="quarter" idx="11"/>
          </p:nvPr>
        </p:nvSpPr>
        <p:spPr>
          <a:xfrm>
            <a:off x="3028950" y="6356359"/>
            <a:ext cx="30861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457950" y="6356359"/>
            <a:ext cx="2057400" cy="365125"/>
          </a:xfrm>
          <a:prstGeom prst="rect">
            <a:avLst/>
          </a:prstGeom>
        </p:spPr>
        <p:txBody>
          <a:bodyPr/>
          <a:lstStyle/>
          <a:p>
            <a:fld id="{73ABFDCD-7E08-4B74-9118-24CFF7CC0370}"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3832C0D-B049-F6CD-628B-413CCAB3F706}"/>
              </a:ext>
            </a:extLst>
          </p:cNvPr>
          <p:cNvSpPr>
            <a:spLocks noGrp="1"/>
          </p:cNvSpPr>
          <p:nvPr>
            <p:ph type="ftr" sz="quarter" idx="3"/>
          </p:nvPr>
        </p:nvSpPr>
        <p:spPr>
          <a:xfrm>
            <a:off x="8316416" y="6492875"/>
            <a:ext cx="709836"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hf sldNum="0" hdr="0" ftr="0"/>
  <p:txStyles>
    <p:titleStyle>
      <a:lvl1pPr algn="l" defTabSz="685766"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2" indent="-171442" algn="l" defTabSz="685766"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25" indent="-171442" algn="l" defTabSz="685766"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07" indent="-171442" algn="l" defTabSz="685766"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090"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974"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856"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39"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22"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05" indent="-171442" algn="l" defTabSz="685766"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766" rtl="0" eaLnBrk="1" latinLnBrk="0" hangingPunct="1">
        <a:defRPr sz="1350" kern="1200">
          <a:solidFill>
            <a:schemeClr val="tx1"/>
          </a:solidFill>
          <a:latin typeface="+mn-lt"/>
          <a:ea typeface="+mn-ea"/>
          <a:cs typeface="+mn-cs"/>
        </a:defRPr>
      </a:lvl1pPr>
      <a:lvl2pPr marL="342884" algn="l" defTabSz="685766" rtl="0" eaLnBrk="1" latinLnBrk="0" hangingPunct="1">
        <a:defRPr sz="1350" kern="1200">
          <a:solidFill>
            <a:schemeClr val="tx1"/>
          </a:solidFill>
          <a:latin typeface="+mn-lt"/>
          <a:ea typeface="+mn-ea"/>
          <a:cs typeface="+mn-cs"/>
        </a:defRPr>
      </a:lvl2pPr>
      <a:lvl3pPr marL="685766" algn="l" defTabSz="685766" rtl="0" eaLnBrk="1" latinLnBrk="0" hangingPunct="1">
        <a:defRPr sz="1350" kern="1200">
          <a:solidFill>
            <a:schemeClr val="tx1"/>
          </a:solidFill>
          <a:latin typeface="+mn-lt"/>
          <a:ea typeface="+mn-ea"/>
          <a:cs typeface="+mn-cs"/>
        </a:defRPr>
      </a:lvl3pPr>
      <a:lvl4pPr marL="1028649" algn="l" defTabSz="685766" rtl="0" eaLnBrk="1" latinLnBrk="0" hangingPunct="1">
        <a:defRPr sz="1350" kern="1200">
          <a:solidFill>
            <a:schemeClr val="tx1"/>
          </a:solidFill>
          <a:latin typeface="+mn-lt"/>
          <a:ea typeface="+mn-ea"/>
          <a:cs typeface="+mn-cs"/>
        </a:defRPr>
      </a:lvl4pPr>
      <a:lvl5pPr marL="1371532" algn="l" defTabSz="685766" rtl="0" eaLnBrk="1" latinLnBrk="0" hangingPunct="1">
        <a:defRPr sz="1350" kern="1200">
          <a:solidFill>
            <a:schemeClr val="tx1"/>
          </a:solidFill>
          <a:latin typeface="+mn-lt"/>
          <a:ea typeface="+mn-ea"/>
          <a:cs typeface="+mn-cs"/>
        </a:defRPr>
      </a:lvl5pPr>
      <a:lvl6pPr marL="1714415" algn="l" defTabSz="685766" rtl="0" eaLnBrk="1" latinLnBrk="0" hangingPunct="1">
        <a:defRPr sz="1350" kern="1200">
          <a:solidFill>
            <a:schemeClr val="tx1"/>
          </a:solidFill>
          <a:latin typeface="+mn-lt"/>
          <a:ea typeface="+mn-ea"/>
          <a:cs typeface="+mn-cs"/>
        </a:defRPr>
      </a:lvl6pPr>
      <a:lvl7pPr marL="2057297" algn="l" defTabSz="685766" rtl="0" eaLnBrk="1" latinLnBrk="0" hangingPunct="1">
        <a:defRPr sz="1350" kern="1200">
          <a:solidFill>
            <a:schemeClr val="tx1"/>
          </a:solidFill>
          <a:latin typeface="+mn-lt"/>
          <a:ea typeface="+mn-ea"/>
          <a:cs typeface="+mn-cs"/>
        </a:defRPr>
      </a:lvl7pPr>
      <a:lvl8pPr marL="2400180" algn="l" defTabSz="685766" rtl="0" eaLnBrk="1" latinLnBrk="0" hangingPunct="1">
        <a:defRPr sz="1350" kern="1200">
          <a:solidFill>
            <a:schemeClr val="tx1"/>
          </a:solidFill>
          <a:latin typeface="+mn-lt"/>
          <a:ea typeface="+mn-ea"/>
          <a:cs typeface="+mn-cs"/>
        </a:defRPr>
      </a:lvl8pPr>
      <a:lvl9pPr marL="2743064" algn="l" defTabSz="685766"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1.gif"/><Relationship Id="rId2" Type="http://schemas.openxmlformats.org/officeDocument/2006/relationships/tags" Target="../tags/tag3.xml"/><Relationship Id="rId1" Type="http://schemas.openxmlformats.org/officeDocument/2006/relationships/themeOverride" Target="../theme/themeOverride8.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1.xml"/><Relationship Id="rId7" Type="http://schemas.openxmlformats.org/officeDocument/2006/relationships/image" Target="../media/image22.gif"/><Relationship Id="rId2" Type="http://schemas.openxmlformats.org/officeDocument/2006/relationships/tags" Target="../tags/tag4.xml"/><Relationship Id="rId1" Type="http://schemas.openxmlformats.org/officeDocument/2006/relationships/themeOverride" Target="../theme/themeOverride9.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slideLayout" Target="../slideLayouts/slideLayout1.xml"/><Relationship Id="rId7" Type="http://schemas.openxmlformats.org/officeDocument/2006/relationships/image" Target="../media/image24.gif"/><Relationship Id="rId2" Type="http://schemas.openxmlformats.org/officeDocument/2006/relationships/tags" Target="../tags/tag5.xml"/><Relationship Id="rId1" Type="http://schemas.openxmlformats.org/officeDocument/2006/relationships/themeOverride" Target="../theme/themeOverride10.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slideLayout" Target="../slideLayouts/slideLayout1.xml"/><Relationship Id="rId7" Type="http://schemas.openxmlformats.org/officeDocument/2006/relationships/image" Target="../media/image26.gif"/><Relationship Id="rId2" Type="http://schemas.openxmlformats.org/officeDocument/2006/relationships/tags" Target="../tags/tag6.xml"/><Relationship Id="rId1" Type="http://schemas.openxmlformats.org/officeDocument/2006/relationships/themeOverride" Target="../theme/themeOverride11.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themeOverride" Target="../theme/themeOverride12.xml"/><Relationship Id="rId6" Type="http://schemas.openxmlformats.org/officeDocument/2006/relationships/image" Target="../media/image28.png"/><Relationship Id="rId5" Type="http://schemas.openxmlformats.org/officeDocument/2006/relationships/image" Target="../media/image20.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9.png"/><Relationship Id="rId2" Type="http://schemas.openxmlformats.org/officeDocument/2006/relationships/tags" Target="../tags/tag7.xml"/><Relationship Id="rId1" Type="http://schemas.openxmlformats.org/officeDocument/2006/relationships/themeOverride" Target="../theme/themeOverride13.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0.gif"/><Relationship Id="rId2" Type="http://schemas.openxmlformats.org/officeDocument/2006/relationships/tags" Target="../tags/tag8.xml"/><Relationship Id="rId1" Type="http://schemas.openxmlformats.org/officeDocument/2006/relationships/themeOverride" Target="../theme/themeOverride14.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hemeOverride" Target="../theme/themeOverride1.xml"/><Relationship Id="rId5" Type="http://schemas.openxmlformats.org/officeDocument/2006/relationships/image" Target="../media/image1.jp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1.png"/><Relationship Id="rId2" Type="http://schemas.openxmlformats.org/officeDocument/2006/relationships/tags" Target="../tags/tag9.xml"/><Relationship Id="rId1" Type="http://schemas.openxmlformats.org/officeDocument/2006/relationships/themeOverride" Target="../theme/themeOverride15.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hemeOverride" Target="../theme/themeOverride16.xml"/><Relationship Id="rId6" Type="http://schemas.openxmlformats.org/officeDocument/2006/relationships/image" Target="../media/image32.png"/><Relationship Id="rId5" Type="http://schemas.openxmlformats.org/officeDocument/2006/relationships/image" Target="../media/image20.png"/><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hemeOverride" Target="../theme/themeOverride17.xml"/><Relationship Id="rId5" Type="http://schemas.openxmlformats.org/officeDocument/2006/relationships/image" Target="../media/image33.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hemeOverride" Target="../theme/themeOverride18.xml"/><Relationship Id="rId5" Type="http://schemas.openxmlformats.org/officeDocument/2006/relationships/image" Target="../media/image34.pn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hemeOverride" Target="../theme/themeOverride19.xml"/><Relationship Id="rId5" Type="http://schemas.openxmlformats.org/officeDocument/2006/relationships/image" Target="../media/image3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xml"/><Relationship Id="rId1" Type="http://schemas.openxmlformats.org/officeDocument/2006/relationships/themeOverride" Target="../theme/themeOverride20.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notesSlide" Target="../notesSlides/notesSlide27.xml"/><Relationship Id="rId7" Type="http://schemas.microsoft.com/office/2007/relationships/hdphoto" Target="../media/hdphoto2.wdp"/><Relationship Id="rId2" Type="http://schemas.openxmlformats.org/officeDocument/2006/relationships/slideLayout" Target="../slideLayouts/slideLayout1.xml"/><Relationship Id="rId1" Type="http://schemas.openxmlformats.org/officeDocument/2006/relationships/themeOverride" Target="../theme/themeOverride21.xml"/><Relationship Id="rId6" Type="http://schemas.openxmlformats.org/officeDocument/2006/relationships/image" Target="../media/image39.png"/><Relationship Id="rId11" Type="http://schemas.microsoft.com/office/2007/relationships/hdphoto" Target="../media/hdphoto4.wdp"/><Relationship Id="rId5" Type="http://schemas.openxmlformats.org/officeDocument/2006/relationships/image" Target="../media/image38.png"/><Relationship Id="rId10" Type="http://schemas.openxmlformats.org/officeDocument/2006/relationships/image" Target="../media/image41.png"/><Relationship Id="rId4" Type="http://schemas.openxmlformats.org/officeDocument/2006/relationships/image" Target="../media/image2.png"/><Relationship Id="rId9" Type="http://schemas.microsoft.com/office/2007/relationships/hdphoto" Target="../media/hdphoto3.wdp"/></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43.png"/><Relationship Id="rId2" Type="http://schemas.openxmlformats.org/officeDocument/2006/relationships/slideLayout" Target="../slideLayouts/slideLayout1.xml"/><Relationship Id="rId1" Type="http://schemas.openxmlformats.org/officeDocument/2006/relationships/themeOverride" Target="../theme/themeOverride22.xml"/><Relationship Id="rId6" Type="http://schemas.openxmlformats.org/officeDocument/2006/relationships/image" Target="../media/image42.png"/><Relationship Id="rId5" Type="http://schemas.openxmlformats.org/officeDocument/2006/relationships/hyperlink" Target="&#38472;&#20426;&#20581;&#27605;&#35774;&#28436;&#31034;&#35270;&#39057;.mp4" TargetMode="External"/><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30.xml"/><Relationship Id="rId7" Type="http://schemas.openxmlformats.org/officeDocument/2006/relationships/image" Target="../media/image4.svg"/><Relationship Id="rId2" Type="http://schemas.openxmlformats.org/officeDocument/2006/relationships/slideLayout" Target="../slideLayouts/slideLayout1.xml"/><Relationship Id="rId1" Type="http://schemas.openxmlformats.org/officeDocument/2006/relationships/themeOverride" Target="../theme/themeOverride23.xml"/><Relationship Id="rId6" Type="http://schemas.openxmlformats.org/officeDocument/2006/relationships/image" Target="../media/image3.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6.sv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8.jpg"/><Relationship Id="rId5" Type="http://schemas.openxmlformats.org/officeDocument/2006/relationships/image" Target="../media/image1.jp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4.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ṡ1íḋe"/>
          <p:cNvSpPr/>
          <p:nvPr/>
        </p:nvSpPr>
        <p:spPr>
          <a:xfrm>
            <a:off x="-8661" y="0"/>
            <a:ext cx="11277406" cy="5157192"/>
          </a:xfrm>
          <a:prstGeom prst="rect">
            <a:avLst/>
          </a:prstGeom>
          <a:solidFill>
            <a:srgbClr val="0E419C"/>
          </a:solidFill>
          <a:ln>
            <a:noFill/>
          </a:ln>
          <a:effectLst>
            <a:outerShdw blurRad="635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350" dirty="0">
              <a:solidFill>
                <a:srgbClr val="FFFFFF"/>
              </a:solidFill>
              <a:cs typeface="+mn-ea"/>
              <a:sym typeface="+mn-lt"/>
            </a:endParaRPr>
          </a:p>
        </p:txBody>
      </p:sp>
      <p:pic>
        <p:nvPicPr>
          <p:cNvPr id="9" name="图片 8"/>
          <p:cNvPicPr>
            <a:picLocks noChangeAspect="1"/>
          </p:cNvPicPr>
          <p:nvPr/>
        </p:nvPicPr>
        <p:blipFill rotWithShape="1">
          <a:blip r:embed="rId3">
            <a:alphaModFix amt="50000"/>
            <a:extLst>
              <a:ext uri="{28A0092B-C50C-407E-A947-70E740481C1C}">
                <a14:useLocalDpi xmlns:a14="http://schemas.microsoft.com/office/drawing/2010/main" val="0"/>
              </a:ext>
            </a:extLst>
          </a:blip>
          <a:srcRect l="9336" t="395" r="-4244" b="-395"/>
          <a:stretch/>
        </p:blipFill>
        <p:spPr>
          <a:xfrm>
            <a:off x="6596542" y="5775"/>
            <a:ext cx="4889113" cy="5151417"/>
          </a:xfrm>
          <a:prstGeom prst="rect">
            <a:avLst/>
          </a:prstGeom>
        </p:spPr>
      </p:pic>
      <p:sp>
        <p:nvSpPr>
          <p:cNvPr id="7" name="文本框 6"/>
          <p:cNvSpPr txBox="1"/>
          <p:nvPr/>
        </p:nvSpPr>
        <p:spPr>
          <a:xfrm>
            <a:off x="575150" y="2006638"/>
            <a:ext cx="6021392" cy="1338828"/>
          </a:xfrm>
          <a:prstGeom prst="rect">
            <a:avLst/>
          </a:prstGeom>
          <a:noFill/>
        </p:spPr>
        <p:txBody>
          <a:bodyPr wrap="none" rtlCol="0">
            <a:spAutoFit/>
          </a:bodyPr>
          <a:lstStyle/>
          <a:p>
            <a:r>
              <a:rPr lang="zh-CN" altLang="en-US" sz="4050" spc="450" dirty="0">
                <a:solidFill>
                  <a:schemeClr val="bg1"/>
                </a:solidFill>
                <a:effectLst>
                  <a:outerShdw blurRad="38100" dist="38100" dir="2700000" algn="tl" rotWithShape="0">
                    <a:prstClr val="black">
                      <a:alpha val="29000"/>
                    </a:prstClr>
                  </a:outerShdw>
                </a:effectLst>
                <a:latin typeface="思源黑体 CN Heavy" panose="020B0A00000000000000" pitchFamily="34" charset="-122"/>
                <a:ea typeface="思源黑体 CN Heavy" panose="020B0A00000000000000" pitchFamily="34" charset="-122"/>
                <a:cs typeface="+mn-ea"/>
                <a:sym typeface="+mn-lt"/>
              </a:rPr>
              <a:t>基于 </a:t>
            </a:r>
            <a:r>
              <a:rPr lang="en-US" altLang="zh-CN" sz="4050" spc="450" dirty="0">
                <a:solidFill>
                  <a:schemeClr val="bg1"/>
                </a:solidFill>
                <a:effectLst>
                  <a:outerShdw blurRad="38100" dist="38100" dir="2700000" algn="tl" rotWithShape="0">
                    <a:prstClr val="black">
                      <a:alpha val="29000"/>
                    </a:prstClr>
                  </a:outerShdw>
                </a:effectLst>
                <a:latin typeface="思源黑体 CN Heavy" panose="020B0A00000000000000" pitchFamily="34" charset="-122"/>
                <a:ea typeface="思源黑体 CN Heavy" panose="020B0A00000000000000" pitchFamily="34" charset="-122"/>
                <a:cs typeface="+mn-ea"/>
                <a:sym typeface="+mn-lt"/>
              </a:rPr>
              <a:t>USB </a:t>
            </a:r>
            <a:r>
              <a:rPr lang="zh-CN" altLang="en-US" sz="4050" spc="450" dirty="0">
                <a:solidFill>
                  <a:schemeClr val="bg1"/>
                </a:solidFill>
                <a:effectLst>
                  <a:outerShdw blurRad="38100" dist="38100" dir="2700000" algn="tl" rotWithShape="0">
                    <a:prstClr val="black">
                      <a:alpha val="29000"/>
                    </a:prstClr>
                  </a:outerShdw>
                </a:effectLst>
                <a:latin typeface="思源黑体 CN Heavy" panose="020B0A00000000000000" pitchFamily="34" charset="-122"/>
                <a:ea typeface="思源黑体 CN Heavy" panose="020B0A00000000000000" pitchFamily="34" charset="-122"/>
                <a:cs typeface="+mn-ea"/>
                <a:sym typeface="+mn-lt"/>
              </a:rPr>
              <a:t>通信模块的</a:t>
            </a:r>
          </a:p>
          <a:p>
            <a:r>
              <a:rPr lang="zh-CN" altLang="en-US" sz="4050" spc="450" dirty="0">
                <a:solidFill>
                  <a:schemeClr val="bg1"/>
                </a:solidFill>
                <a:effectLst>
                  <a:outerShdw blurRad="38100" dist="38100" dir="2700000" algn="tl" rotWithShape="0">
                    <a:prstClr val="black">
                      <a:alpha val="29000"/>
                    </a:prstClr>
                  </a:outerShdw>
                </a:effectLst>
                <a:latin typeface="思源黑体 CN Heavy" panose="020B0A00000000000000" pitchFamily="34" charset="-122"/>
                <a:ea typeface="思源黑体 CN Heavy" panose="020B0A00000000000000" pitchFamily="34" charset="-122"/>
                <a:cs typeface="+mn-ea"/>
                <a:sym typeface="+mn-lt"/>
              </a:rPr>
              <a:t>温度自校准上位机设计</a:t>
            </a:r>
          </a:p>
        </p:txBody>
      </p:sp>
      <p:sp>
        <p:nvSpPr>
          <p:cNvPr id="8" name="文本框 7"/>
          <p:cNvSpPr txBox="1"/>
          <p:nvPr/>
        </p:nvSpPr>
        <p:spPr>
          <a:xfrm>
            <a:off x="582528" y="3261759"/>
            <a:ext cx="4326505" cy="346249"/>
          </a:xfrm>
          <a:prstGeom prst="rect">
            <a:avLst/>
          </a:prstGeom>
          <a:noFill/>
        </p:spPr>
        <p:txBody>
          <a:bodyPr wrap="none" rtlCol="0">
            <a:spAutoFit/>
          </a:bodyPr>
          <a:lstStyle/>
          <a:p>
            <a:r>
              <a:rPr lang="en-US" altLang="zh-CN" sz="825" spc="370" dirty="0">
                <a:solidFill>
                  <a:schemeClr val="bg1">
                    <a:alpha val="82000"/>
                  </a:schemeClr>
                </a:solidFill>
                <a:cs typeface="+mn-ea"/>
                <a:sym typeface="+mn-lt"/>
              </a:rPr>
              <a:t>USB communication module-based </a:t>
            </a:r>
          </a:p>
          <a:p>
            <a:r>
              <a:rPr lang="en-US" altLang="zh-CN" sz="825" spc="370" dirty="0">
                <a:solidFill>
                  <a:schemeClr val="bg1">
                    <a:alpha val="82000"/>
                  </a:schemeClr>
                </a:solidFill>
                <a:cs typeface="+mn-ea"/>
                <a:sym typeface="+mn-lt"/>
              </a:rPr>
              <a:t>temperature auto-calibration upper computer</a:t>
            </a:r>
            <a:endParaRPr lang="zh-CN" altLang="en-US" sz="825" spc="370" dirty="0">
              <a:solidFill>
                <a:schemeClr val="bg1">
                  <a:alpha val="82000"/>
                </a:schemeClr>
              </a:solidFill>
              <a:cs typeface="+mn-ea"/>
              <a:sym typeface="+mn-lt"/>
            </a:endParaRPr>
          </a:p>
        </p:txBody>
      </p:sp>
      <p:pic>
        <p:nvPicPr>
          <p:cNvPr id="45" name="图片 44"/>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575150" y="578157"/>
            <a:ext cx="1937393" cy="648072"/>
          </a:xfrm>
          <a:prstGeom prst="rect">
            <a:avLst/>
          </a:prstGeom>
        </p:spPr>
      </p:pic>
      <p:grpSp>
        <p:nvGrpSpPr>
          <p:cNvPr id="13" name="组合 12">
            <a:extLst>
              <a:ext uri="{FF2B5EF4-FFF2-40B4-BE49-F238E27FC236}">
                <a16:creationId xmlns:a16="http://schemas.microsoft.com/office/drawing/2014/main" id="{E6B53414-BC72-CE4B-630A-FE0A834FAE1C}"/>
              </a:ext>
            </a:extLst>
          </p:cNvPr>
          <p:cNvGrpSpPr/>
          <p:nvPr/>
        </p:nvGrpSpPr>
        <p:grpSpPr>
          <a:xfrm>
            <a:off x="305529" y="5937008"/>
            <a:ext cx="8678294" cy="300304"/>
            <a:chOff x="205850" y="5616012"/>
            <a:chExt cx="11571061" cy="400404"/>
          </a:xfrm>
        </p:grpSpPr>
        <p:grpSp>
          <p:nvGrpSpPr>
            <p:cNvPr id="14" name="组合 13">
              <a:extLst>
                <a:ext uri="{FF2B5EF4-FFF2-40B4-BE49-F238E27FC236}">
                  <a16:creationId xmlns:a16="http://schemas.microsoft.com/office/drawing/2014/main" id="{53A7A9F2-761A-5EB2-CF01-5652F4F51FB4}"/>
                </a:ext>
              </a:extLst>
            </p:cNvPr>
            <p:cNvGrpSpPr/>
            <p:nvPr/>
          </p:nvGrpSpPr>
          <p:grpSpPr>
            <a:xfrm>
              <a:off x="573752" y="5616012"/>
              <a:ext cx="11203159" cy="400404"/>
              <a:chOff x="963351" y="4996864"/>
              <a:chExt cx="11203159" cy="400404"/>
            </a:xfrm>
          </p:grpSpPr>
          <p:sp>
            <p:nvSpPr>
              <p:cNvPr id="18" name="文本框 17">
                <a:extLst>
                  <a:ext uri="{FF2B5EF4-FFF2-40B4-BE49-F238E27FC236}">
                    <a16:creationId xmlns:a16="http://schemas.microsoft.com/office/drawing/2014/main" id="{36CD6654-B0BB-7324-CB4D-C8A3AC22EF93}"/>
                  </a:ext>
                </a:extLst>
              </p:cNvPr>
              <p:cNvSpPr txBox="1"/>
              <p:nvPr/>
            </p:nvSpPr>
            <p:spPr>
              <a:xfrm>
                <a:off x="963351" y="4997159"/>
                <a:ext cx="2176238" cy="400109"/>
              </a:xfrm>
              <a:prstGeom prst="rect">
                <a:avLst/>
              </a:prstGeom>
              <a:noFill/>
            </p:spPr>
            <p:txBody>
              <a:bodyPr wrap="none" rtlCol="0">
                <a:spAutoFit/>
              </a:bodyPr>
              <a:lstStyle/>
              <a:p>
                <a:pPr algn="ctr"/>
                <a:r>
                  <a:rPr lang="zh-CN" altLang="en-US" sz="1350" b="1" spc="225" dirty="0">
                    <a:solidFill>
                      <a:srgbClr val="122E66"/>
                    </a:solidFill>
                    <a:cs typeface="+mn-ea"/>
                    <a:sym typeface="+mn-lt"/>
                  </a:rPr>
                  <a:t>答辩人：陈俊健</a:t>
                </a:r>
              </a:p>
            </p:txBody>
          </p:sp>
          <p:sp>
            <p:nvSpPr>
              <p:cNvPr id="19" name="文本框 18">
                <a:extLst>
                  <a:ext uri="{FF2B5EF4-FFF2-40B4-BE49-F238E27FC236}">
                    <a16:creationId xmlns:a16="http://schemas.microsoft.com/office/drawing/2014/main" id="{622E47E9-C044-5C64-6F7F-03EFA4DA78DF}"/>
                  </a:ext>
                </a:extLst>
              </p:cNvPr>
              <p:cNvSpPr txBox="1"/>
              <p:nvPr/>
            </p:nvSpPr>
            <p:spPr>
              <a:xfrm>
                <a:off x="9336247" y="4996864"/>
                <a:ext cx="2830263" cy="400108"/>
              </a:xfrm>
              <a:prstGeom prst="rect">
                <a:avLst/>
              </a:prstGeom>
              <a:noFill/>
            </p:spPr>
            <p:txBody>
              <a:bodyPr wrap="none" rtlCol="0">
                <a:spAutoFit/>
              </a:bodyPr>
              <a:lstStyle/>
              <a:p>
                <a:pPr algn="ctr"/>
                <a:r>
                  <a:rPr lang="zh-CN" altLang="en-US" sz="1350" b="1" spc="225" dirty="0">
                    <a:solidFill>
                      <a:srgbClr val="122E66"/>
                    </a:solidFill>
                    <a:cs typeface="+mn-ea"/>
                    <a:sym typeface="+mn-lt"/>
                  </a:rPr>
                  <a:t>答辩时间：</a:t>
                </a:r>
                <a:r>
                  <a:rPr lang="en-US" altLang="zh-CN" sz="1350" b="1" spc="225" dirty="0">
                    <a:solidFill>
                      <a:srgbClr val="122E66"/>
                    </a:solidFill>
                    <a:cs typeface="+mn-ea"/>
                    <a:sym typeface="+mn-lt"/>
                  </a:rPr>
                  <a:t>2023/6/8</a:t>
                </a:r>
                <a:endParaRPr lang="zh-CN" altLang="en-US" sz="1350" b="1" spc="225" dirty="0">
                  <a:solidFill>
                    <a:srgbClr val="122E66"/>
                  </a:solidFill>
                  <a:cs typeface="+mn-ea"/>
                  <a:sym typeface="+mn-lt"/>
                </a:endParaRPr>
              </a:p>
            </p:txBody>
          </p:sp>
          <p:sp>
            <p:nvSpPr>
              <p:cNvPr id="20" name="文本框 19">
                <a:extLst>
                  <a:ext uri="{FF2B5EF4-FFF2-40B4-BE49-F238E27FC236}">
                    <a16:creationId xmlns:a16="http://schemas.microsoft.com/office/drawing/2014/main" id="{7F98C228-EB12-07A6-B50C-DFB45F13DB05}"/>
                  </a:ext>
                </a:extLst>
              </p:cNvPr>
              <p:cNvSpPr txBox="1"/>
              <p:nvPr/>
            </p:nvSpPr>
            <p:spPr>
              <a:xfrm>
                <a:off x="5271840" y="4996864"/>
                <a:ext cx="1900520" cy="400108"/>
              </a:xfrm>
              <a:prstGeom prst="rect">
                <a:avLst/>
              </a:prstGeom>
              <a:noFill/>
            </p:spPr>
            <p:txBody>
              <a:bodyPr wrap="none" rtlCol="0">
                <a:spAutoFit/>
              </a:bodyPr>
              <a:lstStyle/>
              <a:p>
                <a:pPr algn="ctr"/>
                <a:r>
                  <a:rPr lang="zh-CN" altLang="en-US" sz="1350" b="1" spc="225" dirty="0">
                    <a:solidFill>
                      <a:srgbClr val="122E66"/>
                    </a:solidFill>
                    <a:cs typeface="+mn-ea"/>
                    <a:sym typeface="+mn-lt"/>
                  </a:rPr>
                  <a:t>导师：王永华</a:t>
                </a:r>
              </a:p>
            </p:txBody>
          </p:sp>
        </p:grpSp>
        <p:sp>
          <p:nvSpPr>
            <p:cNvPr id="15" name="iconfont-1047-784241">
              <a:extLst>
                <a:ext uri="{FF2B5EF4-FFF2-40B4-BE49-F238E27FC236}">
                  <a16:creationId xmlns:a16="http://schemas.microsoft.com/office/drawing/2014/main" id="{F0ADCE21-A990-7F1F-0D67-69891A54DFA9}"/>
                </a:ext>
              </a:extLst>
            </p:cNvPr>
            <p:cNvSpPr/>
            <p:nvPr/>
          </p:nvSpPr>
          <p:spPr>
            <a:xfrm>
              <a:off x="8662129" y="5639287"/>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122E66"/>
                </a:solidFill>
                <a:cs typeface="+mn-ea"/>
                <a:sym typeface="+mn-lt"/>
              </a:endParaRPr>
            </a:p>
          </p:txBody>
        </p:sp>
        <p:pic>
          <p:nvPicPr>
            <p:cNvPr id="16" name="图形 15">
              <a:extLst>
                <a:ext uri="{FF2B5EF4-FFF2-40B4-BE49-F238E27FC236}">
                  <a16:creationId xmlns:a16="http://schemas.microsoft.com/office/drawing/2014/main" id="{227F39ED-9389-2F39-B14F-F4E407F7710A}"/>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5850" y="5616306"/>
              <a:ext cx="369332" cy="369332"/>
            </a:xfrm>
            <a:prstGeom prst="rect">
              <a:avLst/>
            </a:prstGeom>
          </p:spPr>
        </p:pic>
        <p:pic>
          <p:nvPicPr>
            <p:cNvPr id="17" name="图形 16">
              <a:extLst>
                <a:ext uri="{FF2B5EF4-FFF2-40B4-BE49-F238E27FC236}">
                  <a16:creationId xmlns:a16="http://schemas.microsoft.com/office/drawing/2014/main" id="{E2B298E8-6A08-96A3-697B-36237A273466}"/>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21396" y="5661248"/>
              <a:ext cx="292924" cy="292924"/>
            </a:xfrm>
            <a:prstGeom prst="rect">
              <a:avLst/>
            </a:prstGeom>
          </p:spPr>
        </p:pic>
      </p:grpSp>
      <p:sp>
        <p:nvSpPr>
          <p:cNvPr id="21" name="文本框 20">
            <a:extLst>
              <a:ext uri="{FF2B5EF4-FFF2-40B4-BE49-F238E27FC236}">
                <a16:creationId xmlns:a16="http://schemas.microsoft.com/office/drawing/2014/main" id="{87E443BD-BD35-2541-3C96-8C971C8B81C9}"/>
              </a:ext>
            </a:extLst>
          </p:cNvPr>
          <p:cNvSpPr txBox="1"/>
          <p:nvPr/>
        </p:nvSpPr>
        <p:spPr>
          <a:xfrm>
            <a:off x="718137" y="4388417"/>
            <a:ext cx="2310249" cy="253916"/>
          </a:xfrm>
          <a:prstGeom prst="rect">
            <a:avLst/>
          </a:prstGeom>
          <a:noFill/>
        </p:spPr>
        <p:txBody>
          <a:bodyPr wrap="none" rtlCol="0">
            <a:spAutoFit/>
          </a:bodyPr>
          <a:lstStyle/>
          <a:p>
            <a:pPr algn="ctr"/>
            <a:r>
              <a:rPr lang="zh-CN" altLang="en-US" sz="1050" spc="225" dirty="0">
                <a:solidFill>
                  <a:schemeClr val="bg1">
                    <a:alpha val="65000"/>
                  </a:schemeClr>
                </a:solidFill>
                <a:latin typeface="+mj-ea"/>
                <a:ea typeface="+mj-ea"/>
              </a:rPr>
              <a:t>中北大学丨电子信息工程专业</a:t>
            </a:r>
          </a:p>
        </p:txBody>
      </p:sp>
    </p:spTree>
  </p:cSld>
  <p:clrMapOvr>
    <a:masterClrMapping/>
  </p:clrMapOvr>
  <mc:AlternateContent xmlns:mc="http://schemas.openxmlformats.org/markup-compatibility/2006">
    <mc:Choice xmlns:p159="http://schemas.microsoft.com/office/powerpoint/2015/09/main" Requires="p159">
      <p:transition advTm="5227">
        <p159:morph option="byObject"/>
      </p:transition>
    </mc:Choice>
    <mc:Fallback>
      <p:transition advTm="522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6</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674012"/>
            <a:chOff x="0" y="1"/>
            <a:chExt cx="12192000" cy="650874"/>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449993" cy="369332"/>
            <a:chOff x="934400" y="936575"/>
            <a:chExt cx="1933320"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1802199" cy="492444"/>
            </a:xfrm>
            <a:prstGeom prst="rect">
              <a:avLst/>
            </a:prstGeom>
            <a:noFill/>
          </p:spPr>
          <p:txBody>
            <a:bodyPr wrap="none" rtlCol="0">
              <a:spAutoFit/>
            </a:bodyPr>
            <a:lstStyle/>
            <a:p>
              <a:r>
                <a:rPr lang="en-US" altLang="zh-CN" dirty="0">
                  <a:solidFill>
                    <a:srgbClr val="0E419C"/>
                  </a:solidFill>
                </a:rPr>
                <a:t>USB</a:t>
              </a:r>
              <a:r>
                <a:rPr lang="zh-CN" altLang="en-US" dirty="0">
                  <a:solidFill>
                    <a:srgbClr val="0E419C"/>
                  </a:solidFill>
                </a:rPr>
                <a:t>转串口</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graphicFrame>
        <p:nvGraphicFramePr>
          <p:cNvPr id="2" name="图表 1">
            <a:extLst>
              <a:ext uri="{FF2B5EF4-FFF2-40B4-BE49-F238E27FC236}">
                <a16:creationId xmlns:a16="http://schemas.microsoft.com/office/drawing/2014/main" id="{1E362927-997E-B53B-20AD-554EA50CFC1C}"/>
              </a:ext>
            </a:extLst>
          </p:cNvPr>
          <p:cNvGraphicFramePr/>
          <p:nvPr>
            <p:extLst>
              <p:ext uri="{D42A27DB-BD31-4B8C-83A1-F6EECF244321}">
                <p14:modId xmlns:p14="http://schemas.microsoft.com/office/powerpoint/2010/main" val="475011279"/>
              </p:ext>
            </p:extLst>
          </p:nvPr>
        </p:nvGraphicFramePr>
        <p:xfrm>
          <a:off x="41843" y="1736480"/>
          <a:ext cx="4538821" cy="3237518"/>
        </p:xfrm>
        <a:graphic>
          <a:graphicData uri="http://schemas.openxmlformats.org/drawingml/2006/chart">
            <c:chart xmlns:c="http://schemas.openxmlformats.org/drawingml/2006/chart" xmlns:r="http://schemas.openxmlformats.org/officeDocument/2006/relationships" r:id="rId5"/>
          </a:graphicData>
        </a:graphic>
      </p:graphicFrame>
      <p:sp>
        <p:nvSpPr>
          <p:cNvPr id="3" name="等腰三角形 2">
            <a:extLst>
              <a:ext uri="{FF2B5EF4-FFF2-40B4-BE49-F238E27FC236}">
                <a16:creationId xmlns:a16="http://schemas.microsoft.com/office/drawing/2014/main" id="{F734A100-A017-78C0-4F4F-A79148BCAA79}"/>
              </a:ext>
            </a:extLst>
          </p:cNvPr>
          <p:cNvSpPr/>
          <p:nvPr/>
        </p:nvSpPr>
        <p:spPr>
          <a:xfrm>
            <a:off x="8206531" y="554567"/>
            <a:ext cx="613941" cy="154531"/>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文本框 6">
            <a:extLst>
              <a:ext uri="{FF2B5EF4-FFF2-40B4-BE49-F238E27FC236}">
                <a16:creationId xmlns:a16="http://schemas.microsoft.com/office/drawing/2014/main" id="{436BC041-6061-C5D3-05CF-4C471DAAC3B1}"/>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8" name="文本框 7">
            <a:extLst>
              <a:ext uri="{FF2B5EF4-FFF2-40B4-BE49-F238E27FC236}">
                <a16:creationId xmlns:a16="http://schemas.microsoft.com/office/drawing/2014/main" id="{0D5DC692-6F7A-1802-6761-C6D70DE84AE1}"/>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graphicFrame>
        <p:nvGraphicFramePr>
          <p:cNvPr id="5" name="图表 4">
            <a:extLst>
              <a:ext uri="{FF2B5EF4-FFF2-40B4-BE49-F238E27FC236}">
                <a16:creationId xmlns:a16="http://schemas.microsoft.com/office/drawing/2014/main" id="{E7778B33-D561-746D-640D-F2B7E69EBDFE}"/>
              </a:ext>
            </a:extLst>
          </p:cNvPr>
          <p:cNvGraphicFramePr/>
          <p:nvPr>
            <p:extLst>
              <p:ext uri="{D42A27DB-BD31-4B8C-83A1-F6EECF244321}">
                <p14:modId xmlns:p14="http://schemas.microsoft.com/office/powerpoint/2010/main" val="720951642"/>
              </p:ext>
            </p:extLst>
          </p:nvPr>
        </p:nvGraphicFramePr>
        <p:xfrm>
          <a:off x="4677790" y="1810241"/>
          <a:ext cx="4176464" cy="3237518"/>
        </p:xfrm>
        <a:graphic>
          <a:graphicData uri="http://schemas.openxmlformats.org/drawingml/2006/chart">
            <c:chart xmlns:c="http://schemas.openxmlformats.org/drawingml/2006/chart" xmlns:r="http://schemas.openxmlformats.org/officeDocument/2006/relationships" r:id="rId6"/>
          </a:graphicData>
        </a:graphic>
      </p:graphicFrame>
      <p:sp>
        <p:nvSpPr>
          <p:cNvPr id="9" name="文本框 8">
            <a:extLst>
              <a:ext uri="{FF2B5EF4-FFF2-40B4-BE49-F238E27FC236}">
                <a16:creationId xmlns:a16="http://schemas.microsoft.com/office/drawing/2014/main" id="{D6D9A41A-7662-130C-D2C5-F07D3BCCD76E}"/>
              </a:ext>
            </a:extLst>
          </p:cNvPr>
          <p:cNvSpPr txBox="1"/>
          <p:nvPr/>
        </p:nvSpPr>
        <p:spPr>
          <a:xfrm>
            <a:off x="3275856" y="5654334"/>
            <a:ext cx="2592288" cy="369332"/>
          </a:xfrm>
          <a:prstGeom prst="rect">
            <a:avLst/>
          </a:prstGeom>
          <a:noFill/>
        </p:spPr>
        <p:txBody>
          <a:bodyPr wrap="square">
            <a:spAutoFit/>
          </a:bodyPr>
          <a:lstStyle/>
          <a:p>
            <a:r>
              <a:rPr lang="zh-CN" altLang="en-US" sz="1800" dirty="0">
                <a:solidFill>
                  <a:srgbClr val="0E419C"/>
                </a:solidFill>
                <a:effectLst/>
                <a:ea typeface="等线" panose="02010600030101010101" pitchFamily="2" charset="-122"/>
                <a:cs typeface="Times New Roman" panose="02020603050405020304" pitchFamily="18" charset="0"/>
              </a:rPr>
              <a:t>最大波特率：</a:t>
            </a:r>
            <a:r>
              <a:rPr lang="en-US" altLang="zh-CN" sz="1800" b="1"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1.5Mbps</a:t>
            </a:r>
            <a:endParaRPr lang="zh-CN" altLang="en-US" sz="1800" b="1"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992929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947"/>
    </mc:Choice>
    <mc:Fallback>
      <p:transition advTm="947"/>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7</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3996"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75"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3">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sp>
        <p:nvSpPr>
          <p:cNvPr id="2" name="文本框 1">
            <a:extLst>
              <a:ext uri="{FF2B5EF4-FFF2-40B4-BE49-F238E27FC236}">
                <a16:creationId xmlns:a16="http://schemas.microsoft.com/office/drawing/2014/main" id="{FC33CB04-459A-8C11-EA39-E0FC0CBC3663}"/>
              </a:ext>
            </a:extLst>
          </p:cNvPr>
          <p:cNvSpPr txBox="1"/>
          <p:nvPr/>
        </p:nvSpPr>
        <p:spPr>
          <a:xfrm>
            <a:off x="3581986" y="5826085"/>
            <a:ext cx="1980029" cy="369332"/>
          </a:xfrm>
          <a:prstGeom prst="rect">
            <a:avLst/>
          </a:prstGeom>
          <a:noFill/>
        </p:spPr>
        <p:txBody>
          <a:bodyPr wrap="none" rtlCol="0">
            <a:spAutoFit/>
          </a:bodyPr>
          <a:lstStyle/>
          <a:p>
            <a:r>
              <a:rPr lang="zh-CN" altLang="en-US" sz="1800" dirty="0">
                <a:solidFill>
                  <a:srgbClr val="0E419C"/>
                </a:solidFill>
                <a:effectLst/>
                <a:ea typeface="等线" panose="02010600030101010101" pitchFamily="2" charset="-122"/>
                <a:cs typeface="Times New Roman" panose="02020603050405020304" pitchFamily="18" charset="0"/>
              </a:rPr>
              <a:t>使用</a:t>
            </a:r>
            <a:r>
              <a:rPr lang="en-US" altLang="zh-CN" sz="1800" dirty="0">
                <a:solidFill>
                  <a:srgbClr val="0E419C"/>
                </a:solidFill>
                <a:effectLst/>
                <a:ea typeface="等线" panose="02010600030101010101" pitchFamily="2" charset="-122"/>
                <a:cs typeface="Times New Roman" panose="02020603050405020304" pitchFamily="18" charset="0"/>
              </a:rPr>
              <a:t>Qt5 C++</a:t>
            </a:r>
            <a:r>
              <a:rPr lang="zh-CN" altLang="en-US" sz="1800" dirty="0">
                <a:solidFill>
                  <a:srgbClr val="0E419C"/>
                </a:solidFill>
                <a:effectLst/>
                <a:ea typeface="等线" panose="02010600030101010101" pitchFamily="2" charset="-122"/>
                <a:cs typeface="Times New Roman" panose="02020603050405020304" pitchFamily="18" charset="0"/>
              </a:rPr>
              <a:t>开发</a:t>
            </a:r>
            <a:endParaRPr lang="zh-CN" altLang="en-US" dirty="0">
              <a:solidFill>
                <a:srgbClr val="0E419C"/>
              </a:solidFill>
            </a:endParaRPr>
          </a:p>
        </p:txBody>
      </p:sp>
      <p:sp>
        <p:nvSpPr>
          <p:cNvPr id="5" name="文本框 4">
            <a:extLst>
              <a:ext uri="{FF2B5EF4-FFF2-40B4-BE49-F238E27FC236}">
                <a16:creationId xmlns:a16="http://schemas.microsoft.com/office/drawing/2014/main" id="{438E01FB-B95D-A5B6-72F1-4978CB4085B5}"/>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6" name="文本框 5">
            <a:extLst>
              <a:ext uri="{FF2B5EF4-FFF2-40B4-BE49-F238E27FC236}">
                <a16:creationId xmlns:a16="http://schemas.microsoft.com/office/drawing/2014/main" id="{5B2B8B83-75E6-3DA1-08C8-F2434E360E6E}"/>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pic>
        <p:nvPicPr>
          <p:cNvPr id="10" name="图片 9">
            <a:extLst>
              <a:ext uri="{FF2B5EF4-FFF2-40B4-BE49-F238E27FC236}">
                <a16:creationId xmlns:a16="http://schemas.microsoft.com/office/drawing/2014/main" id="{89F1D926-BB29-629A-4DE5-796169406484}"/>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15616" y="1509037"/>
            <a:ext cx="6912768" cy="414960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47453127"/>
      </p:ext>
    </p:extLst>
  </p:cSld>
  <p:clrMapOvr>
    <a:masterClrMapping/>
  </p:clrMapOvr>
  <mc:AlternateContent xmlns:mc="http://schemas.openxmlformats.org/markup-compatibility/2006">
    <mc:Choice xmlns:p14="http://schemas.microsoft.com/office/powerpoint/2010/main" Requires="p14">
      <p:transition p14:dur="0" advTm="2055"/>
    </mc:Choice>
    <mc:Fallback>
      <p:transition advTm="2055"/>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7</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3996"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75"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3" name="图片 2">
            <a:extLst>
              <a:ext uri="{FF2B5EF4-FFF2-40B4-BE49-F238E27FC236}">
                <a16:creationId xmlns:a16="http://schemas.microsoft.com/office/drawing/2014/main" id="{1C921ED7-18A9-53BA-B5E9-B35C4147572C}"/>
              </a:ext>
            </a:extLst>
          </p:cNvPr>
          <p:cNvPicPr>
            <a:picLocks noChangeAspect="1"/>
          </p:cNvPicPr>
          <p:nvPr/>
        </p:nvPicPr>
        <p:blipFill>
          <a:blip r:embed="rId5"/>
          <a:stretch>
            <a:fillRect/>
          </a:stretch>
        </p:blipFill>
        <p:spPr>
          <a:xfrm>
            <a:off x="4565575" y="2191249"/>
            <a:ext cx="4400892" cy="2475502"/>
          </a:xfrm>
          <a:prstGeom prst="roundRect">
            <a:avLst>
              <a:gd name="adj" fmla="val 2169"/>
            </a:avLst>
          </a:prstGeom>
          <a:solidFill>
            <a:srgbClr val="FFFFFF">
              <a:shade val="85000"/>
            </a:srgbClr>
          </a:solidFill>
          <a:ln>
            <a:noFill/>
          </a:ln>
          <a:effectLst>
            <a:reflection blurRad="12700" stA="38000" endPos="28000" dist="88900" dir="5400000" sy="-100000" algn="bl" rotWithShape="0"/>
          </a:effectLst>
        </p:spPr>
      </p:pic>
      <p:pic>
        <p:nvPicPr>
          <p:cNvPr id="7" name="图片 6" descr="电脑萤幕的截图&#10;&#10;描述已自动生成">
            <a:extLst>
              <a:ext uri="{FF2B5EF4-FFF2-40B4-BE49-F238E27FC236}">
                <a16:creationId xmlns:a16="http://schemas.microsoft.com/office/drawing/2014/main" id="{92D37598-BCC2-8244-3491-7F29FA55876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8750" y="2191249"/>
            <a:ext cx="4400891" cy="2475502"/>
          </a:xfrm>
          <a:prstGeom prst="roundRect">
            <a:avLst>
              <a:gd name="adj" fmla="val 1768"/>
            </a:avLst>
          </a:prstGeom>
          <a:solidFill>
            <a:srgbClr val="FFFFFF">
              <a:shade val="85000"/>
            </a:srgbClr>
          </a:solidFill>
          <a:ln>
            <a:noFill/>
          </a:ln>
          <a:effectLst>
            <a:reflection blurRad="12700" stA="38000" endPos="28000" dist="88900" dir="5400000" sy="-100000" algn="bl" rotWithShape="0"/>
          </a:effectLst>
        </p:spPr>
      </p:pic>
      <p:sp>
        <p:nvSpPr>
          <p:cNvPr id="8" name="文本框 7">
            <a:extLst>
              <a:ext uri="{FF2B5EF4-FFF2-40B4-BE49-F238E27FC236}">
                <a16:creationId xmlns:a16="http://schemas.microsoft.com/office/drawing/2014/main" id="{3F9FED78-F101-DE21-9CB8-60781A12EDAA}"/>
              </a:ext>
            </a:extLst>
          </p:cNvPr>
          <p:cNvSpPr txBox="1"/>
          <p:nvPr/>
        </p:nvSpPr>
        <p:spPr>
          <a:xfrm>
            <a:off x="6230812" y="5517232"/>
            <a:ext cx="1678665" cy="369332"/>
          </a:xfrm>
          <a:prstGeom prst="rect">
            <a:avLst/>
          </a:prstGeom>
          <a:noFill/>
        </p:spPr>
        <p:txBody>
          <a:bodyPr wrap="none" rtlCol="0">
            <a:spAutoFit/>
          </a:bodyPr>
          <a:lstStyle/>
          <a:p>
            <a:r>
              <a:rPr lang="zh-CN" altLang="en-US" sz="1800" dirty="0">
                <a:effectLst/>
                <a:latin typeface="等线" panose="02010600030101010101" pitchFamily="2" charset="-122"/>
                <a:ea typeface="等线" panose="02010600030101010101" pitchFamily="2" charset="-122"/>
                <a:cs typeface="Times New Roman" panose="02020603050405020304" pitchFamily="18" charset="0"/>
              </a:rPr>
              <a:t>支持</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dirty="0">
                <a:effectLst/>
                <a:latin typeface="等线" panose="02010600030101010101" pitchFamily="2" charset="-122"/>
                <a:ea typeface="等线" panose="02010600030101010101" pitchFamily="2" charset="-122"/>
                <a:cs typeface="Times New Roman" panose="02020603050405020304" pitchFamily="18" charset="0"/>
              </a:rPr>
              <a:t>Windows</a:t>
            </a:r>
            <a:endParaRPr lang="zh-CN" altLang="en-US" b="1" dirty="0">
              <a:latin typeface="等线" panose="02010600030101010101" pitchFamily="2" charset="-122"/>
              <a:ea typeface="等线" panose="02010600030101010101" pitchFamily="2" charset="-122"/>
            </a:endParaRPr>
          </a:p>
        </p:txBody>
      </p:sp>
      <p:sp>
        <p:nvSpPr>
          <p:cNvPr id="2" name="文本框 1">
            <a:extLst>
              <a:ext uri="{FF2B5EF4-FFF2-40B4-BE49-F238E27FC236}">
                <a16:creationId xmlns:a16="http://schemas.microsoft.com/office/drawing/2014/main" id="{FC33CB04-459A-8C11-EA39-E0FC0CBC3663}"/>
              </a:ext>
            </a:extLst>
          </p:cNvPr>
          <p:cNvSpPr txBox="1"/>
          <p:nvPr/>
        </p:nvSpPr>
        <p:spPr>
          <a:xfrm>
            <a:off x="1688253" y="5517232"/>
            <a:ext cx="1261884" cy="369332"/>
          </a:xfrm>
          <a:prstGeom prst="rect">
            <a:avLst/>
          </a:prstGeom>
          <a:noFill/>
        </p:spPr>
        <p:txBody>
          <a:bodyPr wrap="none" rtlCol="0">
            <a:spAutoFit/>
          </a:bodyPr>
          <a:lstStyle/>
          <a:p>
            <a:r>
              <a:rPr lang="zh-CN" altLang="en-US" sz="1800" dirty="0">
                <a:effectLst/>
                <a:latin typeface="等线" panose="02010600030101010101" pitchFamily="2" charset="-122"/>
                <a:ea typeface="等线" panose="02010600030101010101" pitchFamily="2" charset="-122"/>
                <a:cs typeface="Times New Roman" panose="02020603050405020304" pitchFamily="18" charset="0"/>
              </a:rPr>
              <a:t>支持</a:t>
            </a:r>
            <a:r>
              <a:rPr lang="en-US" altLang="zh-CN" sz="18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dirty="0">
                <a:effectLst/>
                <a:latin typeface="等线" panose="02010600030101010101" pitchFamily="2" charset="-122"/>
                <a:ea typeface="等线" panose="02010600030101010101" pitchFamily="2" charset="-122"/>
                <a:cs typeface="Times New Roman" panose="02020603050405020304" pitchFamily="18" charset="0"/>
              </a:rPr>
              <a:t>Linux</a:t>
            </a:r>
            <a:endParaRPr lang="zh-CN" altLang="en-US" b="1" dirty="0">
              <a:latin typeface="等线" panose="02010600030101010101" pitchFamily="2" charset="-122"/>
              <a:ea typeface="等线" panose="02010600030101010101" pitchFamily="2" charset="-122"/>
            </a:endParaRPr>
          </a:p>
        </p:txBody>
      </p:sp>
      <p:sp>
        <p:nvSpPr>
          <p:cNvPr id="5" name="文本框 4">
            <a:extLst>
              <a:ext uri="{FF2B5EF4-FFF2-40B4-BE49-F238E27FC236}">
                <a16:creationId xmlns:a16="http://schemas.microsoft.com/office/drawing/2014/main" id="{438E01FB-B95D-A5B6-72F1-4978CB4085B5}"/>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6" name="文本框 5">
            <a:extLst>
              <a:ext uri="{FF2B5EF4-FFF2-40B4-BE49-F238E27FC236}">
                <a16:creationId xmlns:a16="http://schemas.microsoft.com/office/drawing/2014/main" id="{5B2B8B83-75E6-3DA1-08C8-F2434E360E6E}"/>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Tree>
    <p:extLst>
      <p:ext uri="{BB962C8B-B14F-4D97-AF65-F5344CB8AC3E}">
        <p14:creationId xmlns:p14="http://schemas.microsoft.com/office/powerpoint/2010/main" val="35753271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4138"/>
    </mc:Choice>
    <mc:Fallback>
      <p:transition advTm="413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8</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4001"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80"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5">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2" name="图片 1" descr="图片包含 日历&#10;&#10;描述已自动生成">
            <a:extLst>
              <a:ext uri="{FF2B5EF4-FFF2-40B4-BE49-F238E27FC236}">
                <a16:creationId xmlns:a16="http://schemas.microsoft.com/office/drawing/2014/main" id="{0160D006-559B-7DEB-EE00-A7290905CCA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985381"/>
            <a:ext cx="6761102" cy="3739526"/>
          </a:xfrm>
          <a:prstGeom prst="rect">
            <a:avLst/>
          </a:prstGeom>
        </p:spPr>
      </p:pic>
      <p:pic>
        <p:nvPicPr>
          <p:cNvPr id="8" name="图片 7">
            <a:extLst>
              <a:ext uri="{FF2B5EF4-FFF2-40B4-BE49-F238E27FC236}">
                <a16:creationId xmlns:a16="http://schemas.microsoft.com/office/drawing/2014/main" id="{7BAE1863-6EB7-52A5-FA0F-D48035D83B56}"/>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766065" y="711638"/>
            <a:ext cx="5866667" cy="3440387"/>
          </a:xfrm>
          <a:prstGeom prst="rect">
            <a:avLst/>
          </a:prstGeom>
          <a:ln>
            <a:noFill/>
          </a:ln>
          <a:effectLst>
            <a:outerShdw blurRad="292100" dist="139700" dir="2700000" algn="tl" rotWithShape="0">
              <a:srgbClr val="333333">
                <a:alpha val="65000"/>
              </a:srgbClr>
            </a:outerShdw>
          </a:effectLst>
        </p:spPr>
      </p:pic>
      <p:sp>
        <p:nvSpPr>
          <p:cNvPr id="3" name="文本框 2">
            <a:extLst>
              <a:ext uri="{FF2B5EF4-FFF2-40B4-BE49-F238E27FC236}">
                <a16:creationId xmlns:a16="http://schemas.microsoft.com/office/drawing/2014/main" id="{78C2EAFC-339E-55F3-9671-15973DCFAB11}"/>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5" name="文本框 4">
            <a:extLst>
              <a:ext uri="{FF2B5EF4-FFF2-40B4-BE49-F238E27FC236}">
                <a16:creationId xmlns:a16="http://schemas.microsoft.com/office/drawing/2014/main" id="{DADBD338-AF29-C960-1856-DBEE9A8E5884}"/>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Tree>
    <p:custDataLst>
      <p:tags r:id="rId2"/>
    </p:custDataLst>
    <p:extLst>
      <p:ext uri="{BB962C8B-B14F-4D97-AF65-F5344CB8AC3E}">
        <p14:creationId xmlns:p14="http://schemas.microsoft.com/office/powerpoint/2010/main" val="748833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Tm="6819"/>
    </mc:Choice>
    <mc:Fallback>
      <p:transition advTm="68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250" fill="hold"/>
                                        <p:tgtEl>
                                          <p:spTgt spid="8"/>
                                        </p:tgtEl>
                                        <p:attrNameLst>
                                          <p:attrName>ppt_w</p:attrName>
                                        </p:attrNameLst>
                                      </p:cBhvr>
                                      <p:tavLst>
                                        <p:tav tm="0">
                                          <p:val>
                                            <p:fltVal val="0"/>
                                          </p:val>
                                        </p:tav>
                                        <p:tav tm="100000">
                                          <p:val>
                                            <p:strVal val="#ppt_w"/>
                                          </p:val>
                                        </p:tav>
                                      </p:tavLst>
                                    </p:anim>
                                    <p:anim calcmode="lin" valueType="num">
                                      <p:cBhvr>
                                        <p:cTn id="8" dur="250" fill="hold"/>
                                        <p:tgtEl>
                                          <p:spTgt spid="8"/>
                                        </p:tgtEl>
                                        <p:attrNameLst>
                                          <p:attrName>ppt_h</p:attrName>
                                        </p:attrNameLst>
                                      </p:cBhvr>
                                      <p:tavLst>
                                        <p:tav tm="0">
                                          <p:val>
                                            <p:fltVal val="0"/>
                                          </p:val>
                                        </p:tav>
                                        <p:tav tm="100000">
                                          <p:val>
                                            <p:strVal val="#ppt_h"/>
                                          </p:val>
                                        </p:tav>
                                      </p:tavLst>
                                    </p:anim>
                                    <p:animEffect transition="in" filter="fade">
                                      <p:cBhvr>
                                        <p:cTn id="9"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7</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4001"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80"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5">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2" name="图片 1" descr="图片包含 日历&#10;&#10;描述已自动生成">
            <a:extLst>
              <a:ext uri="{FF2B5EF4-FFF2-40B4-BE49-F238E27FC236}">
                <a16:creationId xmlns:a16="http://schemas.microsoft.com/office/drawing/2014/main" id="{0160D006-559B-7DEB-EE00-A7290905CCA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985381"/>
            <a:ext cx="6761102" cy="3739526"/>
          </a:xfrm>
          <a:prstGeom prst="rect">
            <a:avLst/>
          </a:prstGeom>
        </p:spPr>
      </p:pic>
      <p:pic>
        <p:nvPicPr>
          <p:cNvPr id="5" name="图片 4">
            <a:extLst>
              <a:ext uri="{FF2B5EF4-FFF2-40B4-BE49-F238E27FC236}">
                <a16:creationId xmlns:a16="http://schemas.microsoft.com/office/drawing/2014/main" id="{7648333B-5C4B-C804-BD17-A559E89F5C55}"/>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0477" y="2047851"/>
            <a:ext cx="6139396" cy="2450562"/>
          </a:xfrm>
          <a:prstGeom prst="rect">
            <a:avLst/>
          </a:prstGeom>
          <a:ln>
            <a:noFill/>
          </a:ln>
          <a:effectLst>
            <a:outerShdw blurRad="292100" dist="139700" dir="2700000" algn="tl" rotWithShape="0">
              <a:srgbClr val="333333">
                <a:alpha val="65000"/>
              </a:srgbClr>
            </a:outerShdw>
          </a:effectLst>
        </p:spPr>
      </p:pic>
      <p:sp>
        <p:nvSpPr>
          <p:cNvPr id="3" name="文本框 2">
            <a:extLst>
              <a:ext uri="{FF2B5EF4-FFF2-40B4-BE49-F238E27FC236}">
                <a16:creationId xmlns:a16="http://schemas.microsoft.com/office/drawing/2014/main" id="{0FDA36DC-0966-7C87-887F-2A2651B03881}"/>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6" name="文本框 5">
            <a:extLst>
              <a:ext uri="{FF2B5EF4-FFF2-40B4-BE49-F238E27FC236}">
                <a16:creationId xmlns:a16="http://schemas.microsoft.com/office/drawing/2014/main" id="{013BEBBD-BBC1-597A-E688-BC07505ABB74}"/>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pic>
        <p:nvPicPr>
          <p:cNvPr id="8" name="图片 7">
            <a:extLst>
              <a:ext uri="{FF2B5EF4-FFF2-40B4-BE49-F238E27FC236}">
                <a16:creationId xmlns:a16="http://schemas.microsoft.com/office/drawing/2014/main" id="{2D530A0E-5614-446C-C48F-A0F7FE20A64B}"/>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4611308" y="1084094"/>
            <a:ext cx="4132314" cy="5107270"/>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5A8765EA-315B-E0B1-FE55-6CE806EAFE70}"/>
              </a:ext>
            </a:extLst>
          </p:cNvPr>
          <p:cNvSpPr txBox="1"/>
          <p:nvPr/>
        </p:nvSpPr>
        <p:spPr>
          <a:xfrm>
            <a:off x="285993" y="4649995"/>
            <a:ext cx="3997975" cy="923330"/>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just"/>
            <a:r>
              <a:rPr lang="zh-CN" altLang="zh-CN" sz="1800" kern="1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检测帧头帧尾，通过</a:t>
            </a:r>
            <a:r>
              <a:rPr lang="zh-CN" altLang="zh-CN" sz="1800" b="1" kern="1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正则表达式</a:t>
            </a:r>
            <a:r>
              <a:rPr lang="zh-CN" altLang="zh-CN" sz="1800" kern="1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判断字符串是否为数</a:t>
            </a:r>
            <a:r>
              <a:rPr lang="zh-CN" altLang="en-US" kern="100" dirty="0">
                <a:solidFill>
                  <a:srgbClr val="0E419C"/>
                </a:solidFill>
                <a:latin typeface="等线" panose="02010600030101010101" pitchFamily="2" charset="-122"/>
                <a:ea typeface="等线" panose="02010600030101010101" pitchFamily="2" charset="-122"/>
                <a:cs typeface="Times New Roman" panose="02020603050405020304" pitchFamily="18" charset="0"/>
              </a:rPr>
              <a:t>据</a:t>
            </a:r>
            <a:r>
              <a:rPr lang="zh-CN" altLang="en-US" sz="1800" kern="1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是则转化为</a:t>
            </a:r>
            <a:r>
              <a:rPr lang="en-US" altLang="zh-CN" sz="18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double</a:t>
            </a:r>
            <a:r>
              <a:rPr lang="zh-CN" altLang="en-US" sz="18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类型</a:t>
            </a:r>
            <a:r>
              <a:rPr lang="zh-CN" altLang="zh-CN" sz="18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，且加上</a:t>
            </a:r>
            <a:r>
              <a:rPr lang="zh-CN" altLang="zh-CN" sz="1800" b="1"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时间戳</a:t>
            </a:r>
            <a:r>
              <a:rPr lang="zh-CN" altLang="en-US" sz="18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a:t>
            </a:r>
            <a:endParaRPr lang="zh-CN" altLang="en-US" dirty="0">
              <a:solidFill>
                <a:srgbClr val="0E419C"/>
              </a:solidFill>
              <a:latin typeface="等线" panose="02010600030101010101" pitchFamily="2" charset="-122"/>
              <a:ea typeface="等线" panose="02010600030101010101" pitchFamily="2" charset="-122"/>
            </a:endParaRPr>
          </a:p>
        </p:txBody>
      </p:sp>
    </p:spTree>
    <p:custDataLst>
      <p:tags r:id="rId2"/>
    </p:custDataLst>
    <p:extLst>
      <p:ext uri="{BB962C8B-B14F-4D97-AF65-F5344CB8AC3E}">
        <p14:creationId xmlns:p14="http://schemas.microsoft.com/office/powerpoint/2010/main" val="30161847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Tm="13263"/>
    </mc:Choice>
    <mc:Fallback>
      <p:transition advTm="132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8</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4001"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80"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5">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2" name="图片 1" descr="图片包含 日历&#10;&#10;描述已自动生成">
            <a:extLst>
              <a:ext uri="{FF2B5EF4-FFF2-40B4-BE49-F238E27FC236}">
                <a16:creationId xmlns:a16="http://schemas.microsoft.com/office/drawing/2014/main" id="{0160D006-559B-7DEB-EE00-A7290905CCA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985381"/>
            <a:ext cx="6761102" cy="3739526"/>
          </a:xfrm>
          <a:prstGeom prst="rect">
            <a:avLst/>
          </a:prstGeom>
        </p:spPr>
      </p:pic>
      <p:pic>
        <p:nvPicPr>
          <p:cNvPr id="7" name="图片 6">
            <a:extLst>
              <a:ext uri="{FF2B5EF4-FFF2-40B4-BE49-F238E27FC236}">
                <a16:creationId xmlns:a16="http://schemas.microsoft.com/office/drawing/2014/main" id="{B3203505-68A7-450B-88CB-F9320FA20D1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03376" y="3097683"/>
            <a:ext cx="4305558" cy="2488904"/>
          </a:xfrm>
          <a:prstGeom prst="rect">
            <a:avLst/>
          </a:prstGeom>
          <a:ln>
            <a:noFill/>
          </a:ln>
          <a:effectLst>
            <a:outerShdw blurRad="292100" dist="139700" dir="2700000" algn="tl" rotWithShape="0">
              <a:srgbClr val="333333">
                <a:alpha val="65000"/>
              </a:srgbClr>
            </a:outerShdw>
          </a:effectLst>
        </p:spPr>
      </p:pic>
      <p:sp>
        <p:nvSpPr>
          <p:cNvPr id="3" name="文本框 2">
            <a:extLst>
              <a:ext uri="{FF2B5EF4-FFF2-40B4-BE49-F238E27FC236}">
                <a16:creationId xmlns:a16="http://schemas.microsoft.com/office/drawing/2014/main" id="{9BE3BDFF-230C-4643-20D0-C93278E5AAC3}"/>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5" name="文本框 4">
            <a:extLst>
              <a:ext uri="{FF2B5EF4-FFF2-40B4-BE49-F238E27FC236}">
                <a16:creationId xmlns:a16="http://schemas.microsoft.com/office/drawing/2014/main" id="{77010F90-2A7D-C53C-95AA-63626573DF73}"/>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
        <p:nvSpPr>
          <p:cNvPr id="9" name="文本框 8">
            <a:extLst>
              <a:ext uri="{FF2B5EF4-FFF2-40B4-BE49-F238E27FC236}">
                <a16:creationId xmlns:a16="http://schemas.microsoft.com/office/drawing/2014/main" id="{E89DB0D3-0976-147F-69B3-D22674446E0C}"/>
              </a:ext>
            </a:extLst>
          </p:cNvPr>
          <p:cNvSpPr txBox="1"/>
          <p:nvPr/>
        </p:nvSpPr>
        <p:spPr>
          <a:xfrm>
            <a:off x="9560" y="5691178"/>
            <a:ext cx="4858063" cy="36933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zh-CN" altLang="zh-CN" sz="18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判定温度在一定</a:t>
            </a:r>
            <a:r>
              <a:rPr lang="zh-CN" altLang="zh-CN" sz="1800" b="1"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时间窗口</a:t>
            </a:r>
            <a:r>
              <a:rPr lang="zh-CN" altLang="zh-CN" sz="18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内</a:t>
            </a:r>
            <a:r>
              <a:rPr lang="zh-CN" altLang="zh-CN" sz="1800" b="1"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波动</a:t>
            </a:r>
            <a:r>
              <a:rPr lang="zh-CN" altLang="zh-CN" sz="18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是否小于阈值</a:t>
            </a:r>
            <a:endParaRPr lang="zh-CN" altLang="en-US" dirty="0">
              <a:solidFill>
                <a:srgbClr val="0E419C"/>
              </a:solidFill>
              <a:latin typeface="等线" panose="02010600030101010101" pitchFamily="2" charset="-122"/>
              <a:ea typeface="等线" panose="02010600030101010101" pitchFamily="2" charset="-122"/>
            </a:endParaRPr>
          </a:p>
        </p:txBody>
      </p:sp>
      <p:pic>
        <p:nvPicPr>
          <p:cNvPr id="8" name="图片 7" descr="图示&#10;&#10;描述已自动生成">
            <a:extLst>
              <a:ext uri="{FF2B5EF4-FFF2-40B4-BE49-F238E27FC236}">
                <a16:creationId xmlns:a16="http://schemas.microsoft.com/office/drawing/2014/main" id="{3A6CDC50-C024-859E-44F9-63166A1B06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08934" y="751219"/>
            <a:ext cx="4517648" cy="5856731"/>
          </a:xfrm>
          <a:prstGeom prst="rect">
            <a:avLst/>
          </a:prstGeom>
          <a:ln>
            <a:noFill/>
          </a:ln>
          <a:effectLst>
            <a:outerShdw blurRad="292100" dist="139700" dir="2700000" algn="tl" rotWithShape="0">
              <a:srgbClr val="333333">
                <a:alpha val="65000"/>
              </a:srgbClr>
            </a:outerShdw>
          </a:effectLst>
        </p:spPr>
      </p:pic>
    </p:spTree>
    <p:custDataLst>
      <p:tags r:id="rId2"/>
    </p:custDataLst>
    <p:extLst>
      <p:ext uri="{BB962C8B-B14F-4D97-AF65-F5344CB8AC3E}">
        <p14:creationId xmlns:p14="http://schemas.microsoft.com/office/powerpoint/2010/main" val="21000728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Tm="6900"/>
    </mc:Choice>
    <mc:Fallback>
      <p:transition advTm="69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8</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4001"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80"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5">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2" name="图片 1" descr="图片包含 日历&#10;&#10;描述已自动生成">
            <a:extLst>
              <a:ext uri="{FF2B5EF4-FFF2-40B4-BE49-F238E27FC236}">
                <a16:creationId xmlns:a16="http://schemas.microsoft.com/office/drawing/2014/main" id="{0160D006-559B-7DEB-EE00-A7290905CCA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985381"/>
            <a:ext cx="6761102" cy="3739526"/>
          </a:xfrm>
          <a:prstGeom prst="rect">
            <a:avLst/>
          </a:prstGeom>
        </p:spPr>
      </p:pic>
      <p:pic>
        <p:nvPicPr>
          <p:cNvPr id="7" name="图片 6">
            <a:extLst>
              <a:ext uri="{FF2B5EF4-FFF2-40B4-BE49-F238E27FC236}">
                <a16:creationId xmlns:a16="http://schemas.microsoft.com/office/drawing/2014/main" id="{B3203505-68A7-450B-88CB-F9320FA20D1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050371" y="3058240"/>
            <a:ext cx="3043257" cy="2666667"/>
          </a:xfrm>
          <a:prstGeom prst="rect">
            <a:avLst/>
          </a:prstGeom>
          <a:ln>
            <a:noFill/>
          </a:ln>
          <a:effectLst>
            <a:outerShdw blurRad="292100" dist="139700" dir="2700000" algn="tl" rotWithShape="0">
              <a:srgbClr val="333333">
                <a:alpha val="65000"/>
              </a:srgbClr>
            </a:outerShdw>
          </a:effectLst>
        </p:spPr>
      </p:pic>
      <p:sp>
        <p:nvSpPr>
          <p:cNvPr id="3" name="文本框 2">
            <a:extLst>
              <a:ext uri="{FF2B5EF4-FFF2-40B4-BE49-F238E27FC236}">
                <a16:creationId xmlns:a16="http://schemas.microsoft.com/office/drawing/2014/main" id="{243A62A7-D97F-9622-1638-AA861DA8F424}"/>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5" name="文本框 4">
            <a:extLst>
              <a:ext uri="{FF2B5EF4-FFF2-40B4-BE49-F238E27FC236}">
                <a16:creationId xmlns:a16="http://schemas.microsoft.com/office/drawing/2014/main" id="{37CC105D-86C6-EEBD-28D6-6DE9BDA52551}"/>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pic>
        <p:nvPicPr>
          <p:cNvPr id="8" name="图片 7" descr="图示&#10;&#10;描述已自动生成">
            <a:extLst>
              <a:ext uri="{FF2B5EF4-FFF2-40B4-BE49-F238E27FC236}">
                <a16:creationId xmlns:a16="http://schemas.microsoft.com/office/drawing/2014/main" id="{ACD24EC9-680C-C83A-BC3F-79D8A5862B0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03648" y="1719450"/>
            <a:ext cx="1217106" cy="4591814"/>
          </a:xfrm>
          <a:prstGeom prst="rect">
            <a:avLst/>
          </a:prstGeom>
          <a:ln>
            <a:noFill/>
          </a:ln>
          <a:effectLst>
            <a:outerShdw blurRad="292100" dist="139700" dir="2700000" algn="tl" rotWithShape="0">
              <a:srgbClr val="333333">
                <a:alpha val="65000"/>
              </a:srgbClr>
            </a:outerShdw>
          </a:effectLst>
        </p:spPr>
      </p:pic>
    </p:spTree>
    <p:custDataLst>
      <p:tags r:id="rId2"/>
    </p:custDataLst>
    <p:extLst>
      <p:ext uri="{BB962C8B-B14F-4D97-AF65-F5344CB8AC3E}">
        <p14:creationId xmlns:p14="http://schemas.microsoft.com/office/powerpoint/2010/main" val="4253453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Tm="24887"/>
    </mc:Choice>
    <mc:Fallback>
      <p:transition advTm="248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8</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4001"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80"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2" name="图片 1" descr="图片包含 日历&#10;&#10;描述已自动生成">
            <a:extLst>
              <a:ext uri="{FF2B5EF4-FFF2-40B4-BE49-F238E27FC236}">
                <a16:creationId xmlns:a16="http://schemas.microsoft.com/office/drawing/2014/main" id="{0160D006-559B-7DEB-EE00-A7290905CCA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1985381"/>
            <a:ext cx="6761102" cy="3739526"/>
          </a:xfrm>
          <a:prstGeom prst="rect">
            <a:avLst/>
          </a:prstGeom>
        </p:spPr>
      </p:pic>
      <p:pic>
        <p:nvPicPr>
          <p:cNvPr id="7" name="图片 6">
            <a:extLst>
              <a:ext uri="{FF2B5EF4-FFF2-40B4-BE49-F238E27FC236}">
                <a16:creationId xmlns:a16="http://schemas.microsoft.com/office/drawing/2014/main" id="{B3203505-68A7-450B-88CB-F9320FA20D1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470413" y="3356992"/>
            <a:ext cx="3057143" cy="2016864"/>
          </a:xfrm>
          <a:prstGeom prst="rect">
            <a:avLst/>
          </a:prstGeom>
          <a:ln>
            <a:noFill/>
          </a:ln>
          <a:effectLst>
            <a:outerShdw blurRad="292100" dist="139700" dir="2700000" algn="tl" rotWithShape="0">
              <a:srgbClr val="333333">
                <a:alpha val="65000"/>
              </a:srgbClr>
            </a:outerShdw>
          </a:effectLst>
        </p:spPr>
      </p:pic>
      <p:sp>
        <p:nvSpPr>
          <p:cNvPr id="3" name="文本框 2">
            <a:extLst>
              <a:ext uri="{FF2B5EF4-FFF2-40B4-BE49-F238E27FC236}">
                <a16:creationId xmlns:a16="http://schemas.microsoft.com/office/drawing/2014/main" id="{73B94FD5-EFE8-894C-676A-3C9E9B135D10}"/>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6" name="文本框 5">
            <a:extLst>
              <a:ext uri="{FF2B5EF4-FFF2-40B4-BE49-F238E27FC236}">
                <a16:creationId xmlns:a16="http://schemas.microsoft.com/office/drawing/2014/main" id="{B28EFA3C-491C-25E7-78CE-5CD0DD6FDB15}"/>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Tree>
    <p:extLst>
      <p:ext uri="{BB962C8B-B14F-4D97-AF65-F5344CB8AC3E}">
        <p14:creationId xmlns:p14="http://schemas.microsoft.com/office/powerpoint/2010/main" val="3667282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250" fill="hold"/>
                                        <p:tgtEl>
                                          <p:spTgt spid="7"/>
                                        </p:tgtEl>
                                        <p:attrNameLst>
                                          <p:attrName>ppt_w</p:attrName>
                                        </p:attrNameLst>
                                      </p:cBhvr>
                                      <p:tavLst>
                                        <p:tav tm="0">
                                          <p:val>
                                            <p:fltVal val="0"/>
                                          </p:val>
                                        </p:tav>
                                        <p:tav tm="100000">
                                          <p:val>
                                            <p:strVal val="#ppt_w"/>
                                          </p:val>
                                        </p:tav>
                                      </p:tavLst>
                                    </p:anim>
                                    <p:anim calcmode="lin" valueType="num">
                                      <p:cBhvr>
                                        <p:cTn id="8" dur="250" fill="hold"/>
                                        <p:tgtEl>
                                          <p:spTgt spid="7"/>
                                        </p:tgtEl>
                                        <p:attrNameLst>
                                          <p:attrName>ppt_h</p:attrName>
                                        </p:attrNameLst>
                                      </p:cBhvr>
                                      <p:tavLst>
                                        <p:tav tm="0">
                                          <p:val>
                                            <p:fltVal val="0"/>
                                          </p:val>
                                        </p:tav>
                                        <p:tav tm="100000">
                                          <p:val>
                                            <p:strVal val="#ppt_h"/>
                                          </p:val>
                                        </p:tav>
                                      </p:tavLst>
                                    </p:anim>
                                    <p:animEffect transition="in" filter="fade">
                                      <p:cBhvr>
                                        <p:cTn id="9" dur="250"/>
                                        <p:tgtEl>
                                          <p:spTgt spid="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50"/>
                                        <p:tgtEl>
                                          <p:spTgt spid="7"/>
                                        </p:tgtEl>
                                        <p:attrNameLst>
                                          <p:attrName>ppt_w</p:attrName>
                                        </p:attrNameLst>
                                      </p:cBhvr>
                                      <p:tavLst>
                                        <p:tav tm="0">
                                          <p:val>
                                            <p:strVal val="ppt_w"/>
                                          </p:val>
                                        </p:tav>
                                        <p:tav tm="100000">
                                          <p:val>
                                            <p:fltVal val="0"/>
                                          </p:val>
                                        </p:tav>
                                      </p:tavLst>
                                    </p:anim>
                                    <p:anim calcmode="lin" valueType="num">
                                      <p:cBhvr>
                                        <p:cTn id="14" dur="250"/>
                                        <p:tgtEl>
                                          <p:spTgt spid="7"/>
                                        </p:tgtEl>
                                        <p:attrNameLst>
                                          <p:attrName>ppt_h</p:attrName>
                                        </p:attrNameLst>
                                      </p:cBhvr>
                                      <p:tavLst>
                                        <p:tav tm="0">
                                          <p:val>
                                            <p:strVal val="ppt_h"/>
                                          </p:val>
                                        </p:tav>
                                        <p:tav tm="100000">
                                          <p:val>
                                            <p:fltVal val="0"/>
                                          </p:val>
                                        </p:tav>
                                      </p:tavLst>
                                    </p:anim>
                                    <p:animEffect transition="out" filter="fade">
                                      <p:cBhvr>
                                        <p:cTn id="15" dur="250"/>
                                        <p:tgtEl>
                                          <p:spTgt spid="7"/>
                                        </p:tgtEl>
                                      </p:cBhvr>
                                    </p:animEffect>
                                    <p:set>
                                      <p:cBhvr>
                                        <p:cTn id="16" dur="1" fill="hold">
                                          <p:stCondLst>
                                            <p:cond delay="24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8</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4001"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80"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5">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2" name="图片 1" descr="图片包含 日历&#10;&#10;描述已自动生成">
            <a:extLst>
              <a:ext uri="{FF2B5EF4-FFF2-40B4-BE49-F238E27FC236}">
                <a16:creationId xmlns:a16="http://schemas.microsoft.com/office/drawing/2014/main" id="{0160D006-559B-7DEB-EE00-A7290905CCA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985381"/>
            <a:ext cx="6761102" cy="3739526"/>
          </a:xfrm>
          <a:prstGeom prst="rect">
            <a:avLst/>
          </a:prstGeom>
        </p:spPr>
      </p:pic>
      <p:pic>
        <p:nvPicPr>
          <p:cNvPr id="7" name="图片 6">
            <a:extLst>
              <a:ext uri="{FF2B5EF4-FFF2-40B4-BE49-F238E27FC236}">
                <a16:creationId xmlns:a16="http://schemas.microsoft.com/office/drawing/2014/main" id="{B3203505-68A7-450B-88CB-F9320FA20D1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979250" y="4297071"/>
            <a:ext cx="2609794" cy="2101692"/>
          </a:xfrm>
          <a:prstGeom prst="rect">
            <a:avLst/>
          </a:prstGeom>
          <a:ln>
            <a:noFill/>
          </a:ln>
          <a:effectLst>
            <a:outerShdw blurRad="292100" dist="139700" dir="2700000" algn="tl" rotWithShape="0">
              <a:srgbClr val="333333">
                <a:alpha val="65000"/>
              </a:srgbClr>
            </a:outerShdw>
          </a:effectLst>
        </p:spPr>
      </p:pic>
      <p:sp>
        <p:nvSpPr>
          <p:cNvPr id="3" name="文本框 2">
            <a:extLst>
              <a:ext uri="{FF2B5EF4-FFF2-40B4-BE49-F238E27FC236}">
                <a16:creationId xmlns:a16="http://schemas.microsoft.com/office/drawing/2014/main" id="{02EFB46A-5441-67A3-2952-05E3A8C9D125}"/>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5" name="文本框 4">
            <a:extLst>
              <a:ext uri="{FF2B5EF4-FFF2-40B4-BE49-F238E27FC236}">
                <a16:creationId xmlns:a16="http://schemas.microsoft.com/office/drawing/2014/main" id="{B6B9C6D9-2206-DFC1-C5CD-18A493970438}"/>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
        <p:nvSpPr>
          <p:cNvPr id="8" name="文本框 7">
            <a:extLst>
              <a:ext uri="{FF2B5EF4-FFF2-40B4-BE49-F238E27FC236}">
                <a16:creationId xmlns:a16="http://schemas.microsoft.com/office/drawing/2014/main" id="{6D960162-59E8-4D0D-BB83-19D0FE726247}"/>
              </a:ext>
            </a:extLst>
          </p:cNvPr>
          <p:cNvSpPr txBox="1"/>
          <p:nvPr/>
        </p:nvSpPr>
        <p:spPr>
          <a:xfrm>
            <a:off x="1163739" y="3927739"/>
            <a:ext cx="2240816" cy="36933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zh-CN" altLang="zh-CN" sz="1800" kern="1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查看数据的采集</a:t>
            </a:r>
            <a:r>
              <a:rPr lang="zh-CN" altLang="en-US" sz="1800" b="1" kern="1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质量</a:t>
            </a:r>
            <a:endParaRPr lang="zh-CN" altLang="en-US" b="1" dirty="0">
              <a:solidFill>
                <a:srgbClr val="0E419C"/>
              </a:solidFill>
              <a:latin typeface="等线" panose="02010600030101010101" pitchFamily="2" charset="-122"/>
              <a:ea typeface="等线" panose="02010600030101010101" pitchFamily="2" charset="-122"/>
            </a:endParaRPr>
          </a:p>
        </p:txBody>
      </p:sp>
    </p:spTree>
    <p:custDataLst>
      <p:tags r:id="rId2"/>
    </p:custDataLst>
    <p:extLst>
      <p:ext uri="{BB962C8B-B14F-4D97-AF65-F5344CB8AC3E}">
        <p14:creationId xmlns:p14="http://schemas.microsoft.com/office/powerpoint/2010/main" val="7250557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Tm="2746"/>
    </mc:Choice>
    <mc:Fallback>
      <p:transition advTm="274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8</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4001"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80"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5">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2" name="图片 1" descr="图片包含 日历&#10;&#10;描述已自动生成">
            <a:extLst>
              <a:ext uri="{FF2B5EF4-FFF2-40B4-BE49-F238E27FC236}">
                <a16:creationId xmlns:a16="http://schemas.microsoft.com/office/drawing/2014/main" id="{0160D006-559B-7DEB-EE00-A7290905CCA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985381"/>
            <a:ext cx="6761102" cy="3739526"/>
          </a:xfrm>
          <a:prstGeom prst="rect">
            <a:avLst/>
          </a:prstGeom>
        </p:spPr>
      </p:pic>
      <p:pic>
        <p:nvPicPr>
          <p:cNvPr id="7" name="图片 6">
            <a:extLst>
              <a:ext uri="{FF2B5EF4-FFF2-40B4-BE49-F238E27FC236}">
                <a16:creationId xmlns:a16="http://schemas.microsoft.com/office/drawing/2014/main" id="{B3203505-68A7-450B-88CB-F9320FA20D1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004048" y="4110905"/>
            <a:ext cx="3816054" cy="2561462"/>
          </a:xfrm>
          <a:prstGeom prst="rect">
            <a:avLst/>
          </a:prstGeom>
          <a:ln>
            <a:noFill/>
          </a:ln>
          <a:effectLst>
            <a:outerShdw blurRad="292100" dist="139700" dir="2700000" algn="tl" rotWithShape="0">
              <a:srgbClr val="333333">
                <a:alpha val="65000"/>
              </a:srgbClr>
            </a:outerShdw>
          </a:effectLst>
        </p:spPr>
      </p:pic>
      <p:sp>
        <p:nvSpPr>
          <p:cNvPr id="3" name="文本框 2">
            <a:extLst>
              <a:ext uri="{FF2B5EF4-FFF2-40B4-BE49-F238E27FC236}">
                <a16:creationId xmlns:a16="http://schemas.microsoft.com/office/drawing/2014/main" id="{2DFC36D8-C21B-A495-2512-F512104023B9}"/>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5" name="文本框 4">
            <a:extLst>
              <a:ext uri="{FF2B5EF4-FFF2-40B4-BE49-F238E27FC236}">
                <a16:creationId xmlns:a16="http://schemas.microsoft.com/office/drawing/2014/main" id="{BF21FEF5-25BC-01FC-4E1C-3DA32399A945}"/>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
        <p:nvSpPr>
          <p:cNvPr id="8" name="文本框 7">
            <a:extLst>
              <a:ext uri="{FF2B5EF4-FFF2-40B4-BE49-F238E27FC236}">
                <a16:creationId xmlns:a16="http://schemas.microsoft.com/office/drawing/2014/main" id="{32944CC8-9983-D788-0B93-3C7156C3B455}"/>
              </a:ext>
            </a:extLst>
          </p:cNvPr>
          <p:cNvSpPr txBox="1"/>
          <p:nvPr/>
        </p:nvSpPr>
        <p:spPr>
          <a:xfrm>
            <a:off x="6366812" y="5869089"/>
            <a:ext cx="2268855" cy="36933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zh-CN" altLang="zh-CN" sz="1800" b="1" kern="1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拟合</a:t>
            </a:r>
            <a:r>
              <a:rPr lang="zh-CN" altLang="zh-CN" sz="1800" kern="1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温度关系多项式</a:t>
            </a:r>
            <a:endParaRPr lang="zh-CN" altLang="en-US" dirty="0">
              <a:solidFill>
                <a:srgbClr val="0E419C"/>
              </a:solidFill>
              <a:latin typeface="等线" panose="02010600030101010101" pitchFamily="2" charset="-122"/>
              <a:ea typeface="等线" panose="02010600030101010101" pitchFamily="2" charset="-122"/>
            </a:endParaRPr>
          </a:p>
        </p:txBody>
      </p:sp>
    </p:spTree>
    <p:custDataLst>
      <p:tags r:id="rId2"/>
    </p:custDataLst>
    <p:extLst>
      <p:ext uri="{BB962C8B-B14F-4D97-AF65-F5344CB8AC3E}">
        <p14:creationId xmlns:p14="http://schemas.microsoft.com/office/powerpoint/2010/main" val="691360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Tm="11199"/>
    </mc:Choice>
    <mc:Fallback>
      <p:transition advTm="11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 name="矩形 35"/>
          <p:cNvSpPr/>
          <p:nvPr/>
        </p:nvSpPr>
        <p:spPr>
          <a:xfrm>
            <a:off x="4517996" y="1499120"/>
            <a:ext cx="3938157" cy="3938157"/>
          </a:xfrm>
          <a:prstGeom prst="rect">
            <a:avLst/>
          </a:prstGeom>
          <a:blipFill>
            <a:blip r:embed="rId4">
              <a:duotone>
                <a:schemeClr val="accent5">
                  <a:shade val="45000"/>
                  <a:satMod val="135000"/>
                </a:schemeClr>
                <a:prstClr val="white"/>
              </a:duotone>
              <a:alphaModFix amt="5000"/>
              <a:extLst>
                <a:ext uri="{28A0092B-C50C-407E-A947-70E740481C1C}">
                  <a14:useLocalDpi xmlns:a14="http://schemas.microsoft.com/office/drawing/2010/main" val="0"/>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cs typeface="+mn-ea"/>
              <a:sym typeface="+mn-lt"/>
            </a:endParaRPr>
          </a:p>
        </p:txBody>
      </p:sp>
      <p:sp>
        <p:nvSpPr>
          <p:cNvPr id="4" name="iṡ1íḋe"/>
          <p:cNvSpPr/>
          <p:nvPr/>
        </p:nvSpPr>
        <p:spPr>
          <a:xfrm>
            <a:off x="-8663" y="0"/>
            <a:ext cx="3434134" cy="6858000"/>
          </a:xfrm>
          <a:prstGeom prst="rect">
            <a:avLst/>
          </a:prstGeom>
          <a:solidFill>
            <a:srgbClr val="0E419C"/>
          </a:solidFill>
          <a:ln>
            <a:noFill/>
          </a:ln>
          <a:effectLst>
            <a:outerShdw blurRad="762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350" dirty="0">
              <a:solidFill>
                <a:srgbClr val="FFFFFF"/>
              </a:solidFill>
              <a:cs typeface="+mn-ea"/>
              <a:sym typeface="+mn-lt"/>
            </a:endParaRPr>
          </a:p>
        </p:txBody>
      </p:sp>
      <p:sp>
        <p:nvSpPr>
          <p:cNvPr id="7" name="文本框 6"/>
          <p:cNvSpPr txBox="1"/>
          <p:nvPr/>
        </p:nvSpPr>
        <p:spPr>
          <a:xfrm>
            <a:off x="1115616" y="2772591"/>
            <a:ext cx="1223412" cy="646331"/>
          </a:xfrm>
          <a:prstGeom prst="rect">
            <a:avLst/>
          </a:prstGeom>
          <a:noFill/>
        </p:spPr>
        <p:txBody>
          <a:bodyPr wrap="none" rtlCol="0">
            <a:spAutoFit/>
          </a:bodyPr>
          <a:lstStyle/>
          <a:p>
            <a:r>
              <a:rPr lang="zh-CN" altLang="en-US" sz="3600" spc="450" dirty="0">
                <a:solidFill>
                  <a:schemeClr val="bg1"/>
                </a:solidFill>
                <a:effectLst>
                  <a:outerShdw blurRad="50800" dist="38100" algn="l" rotWithShape="0">
                    <a:prstClr val="black">
                      <a:alpha val="40000"/>
                    </a:prstClr>
                  </a:outerShdw>
                </a:effectLst>
                <a:cs typeface="+mn-ea"/>
                <a:sym typeface="+mn-lt"/>
              </a:rPr>
              <a:t>目录</a:t>
            </a:r>
          </a:p>
        </p:txBody>
      </p:sp>
      <p:sp>
        <p:nvSpPr>
          <p:cNvPr id="8" name="文本框 7"/>
          <p:cNvSpPr txBox="1"/>
          <p:nvPr/>
        </p:nvSpPr>
        <p:spPr>
          <a:xfrm>
            <a:off x="1115617" y="3483008"/>
            <a:ext cx="1386918" cy="253916"/>
          </a:xfrm>
          <a:prstGeom prst="rect">
            <a:avLst/>
          </a:prstGeom>
          <a:noFill/>
        </p:spPr>
        <p:txBody>
          <a:bodyPr wrap="none" rtlCol="0">
            <a:spAutoFit/>
          </a:bodyPr>
          <a:lstStyle/>
          <a:p>
            <a:r>
              <a:rPr lang="en-US" altLang="zh-CN" sz="1050" spc="450" dirty="0">
                <a:solidFill>
                  <a:schemeClr val="bg1"/>
                </a:solidFill>
                <a:cs typeface="+mn-ea"/>
                <a:sym typeface="+mn-lt"/>
              </a:rPr>
              <a:t>CONTENTS</a:t>
            </a:r>
            <a:endParaRPr lang="zh-CN" altLang="en-US" sz="1050" spc="450" dirty="0">
              <a:solidFill>
                <a:schemeClr val="bg1"/>
              </a:solidFill>
              <a:cs typeface="+mn-ea"/>
              <a:sym typeface="+mn-lt"/>
            </a:endParaRPr>
          </a:p>
        </p:txBody>
      </p:sp>
      <p:pic>
        <p:nvPicPr>
          <p:cNvPr id="12" name="图片 11"/>
          <p:cNvPicPr>
            <a:picLocks noChangeAspect="1"/>
          </p:cNvPicPr>
          <p:nvPr/>
        </p:nvPicPr>
        <p:blipFill>
          <a:blip r:embed="rId5" cstate="print">
            <a:alphaModFix amt="50000"/>
            <a:extLst>
              <a:ext uri="{28A0092B-C50C-407E-A947-70E740481C1C}">
                <a14:useLocalDpi xmlns:a14="http://schemas.microsoft.com/office/drawing/2010/main" val="0"/>
              </a:ext>
            </a:extLst>
          </a:blip>
          <a:srcRect/>
          <a:stretch/>
        </p:blipFill>
        <p:spPr>
          <a:xfrm>
            <a:off x="-8663" y="4221088"/>
            <a:ext cx="3434134" cy="3434134"/>
          </a:xfrm>
          <a:prstGeom prst="rect">
            <a:avLst/>
          </a:prstGeom>
        </p:spPr>
      </p:pic>
      <p:sp>
        <p:nvSpPr>
          <p:cNvPr id="13" name="任意多边形: 形状 12"/>
          <p:cNvSpPr/>
          <p:nvPr/>
        </p:nvSpPr>
        <p:spPr>
          <a:xfrm>
            <a:off x="737575" y="2616759"/>
            <a:ext cx="1944216" cy="991481"/>
          </a:xfrm>
          <a:custGeom>
            <a:avLst/>
            <a:gdLst>
              <a:gd name="connsiteX0" fmla="*/ 0 w 7010400"/>
              <a:gd name="connsiteY0" fmla="*/ 0 h 1981384"/>
              <a:gd name="connsiteX1" fmla="*/ 7010400 w 7010400"/>
              <a:gd name="connsiteY1" fmla="*/ 0 h 1981384"/>
              <a:gd name="connsiteX2" fmla="*/ 7010400 w 7010400"/>
              <a:gd name="connsiteY2" fmla="*/ 1981384 h 1981384"/>
              <a:gd name="connsiteX3" fmla="*/ 6495669 w 7010400"/>
              <a:gd name="connsiteY3" fmla="*/ 1981384 h 1981384"/>
              <a:gd name="connsiteX4" fmla="*/ 6495669 w 7010400"/>
              <a:gd name="connsiteY4" fmla="*/ 1712044 h 1981384"/>
              <a:gd name="connsiteX5" fmla="*/ 514731 w 7010400"/>
              <a:gd name="connsiteY5" fmla="*/ 1712044 h 1981384"/>
              <a:gd name="connsiteX6" fmla="*/ 514731 w 7010400"/>
              <a:gd name="connsiteY6" fmla="*/ 1981384 h 1981384"/>
              <a:gd name="connsiteX7" fmla="*/ 0 w 7010400"/>
              <a:gd name="connsiteY7" fmla="*/ 1981384 h 1981384"/>
              <a:gd name="connsiteX0-1" fmla="*/ 0 w 7010400"/>
              <a:gd name="connsiteY0-2" fmla="*/ 0 h 1981384"/>
              <a:gd name="connsiteX1-3" fmla="*/ 7010400 w 7010400"/>
              <a:gd name="connsiteY1-4" fmla="*/ 0 h 1981384"/>
              <a:gd name="connsiteX2-5" fmla="*/ 7010400 w 7010400"/>
              <a:gd name="connsiteY2-6" fmla="*/ 1981384 h 1981384"/>
              <a:gd name="connsiteX3-7" fmla="*/ 6495669 w 7010400"/>
              <a:gd name="connsiteY3-8" fmla="*/ 1981384 h 1981384"/>
              <a:gd name="connsiteX4-9" fmla="*/ 6495669 w 7010400"/>
              <a:gd name="connsiteY4-10" fmla="*/ 1712044 h 1981384"/>
              <a:gd name="connsiteX5-11" fmla="*/ 514731 w 7010400"/>
              <a:gd name="connsiteY5-12" fmla="*/ 1981384 h 1981384"/>
              <a:gd name="connsiteX6-13" fmla="*/ 0 w 7010400"/>
              <a:gd name="connsiteY6-14" fmla="*/ 1981384 h 1981384"/>
              <a:gd name="connsiteX7-15" fmla="*/ 0 w 7010400"/>
              <a:gd name="connsiteY7-16" fmla="*/ 0 h 1981384"/>
              <a:gd name="connsiteX0-17" fmla="*/ 6495669 w 7010400"/>
              <a:gd name="connsiteY0-18" fmla="*/ 1712044 h 1981384"/>
              <a:gd name="connsiteX1-19" fmla="*/ 514731 w 7010400"/>
              <a:gd name="connsiteY1-20" fmla="*/ 1981384 h 1981384"/>
              <a:gd name="connsiteX2-21" fmla="*/ 0 w 7010400"/>
              <a:gd name="connsiteY2-22" fmla="*/ 1981384 h 1981384"/>
              <a:gd name="connsiteX3-23" fmla="*/ 0 w 7010400"/>
              <a:gd name="connsiteY3-24" fmla="*/ 0 h 1981384"/>
              <a:gd name="connsiteX4-25" fmla="*/ 7010400 w 7010400"/>
              <a:gd name="connsiteY4-26" fmla="*/ 0 h 1981384"/>
              <a:gd name="connsiteX5-27" fmla="*/ 7010400 w 7010400"/>
              <a:gd name="connsiteY5-28" fmla="*/ 1981384 h 1981384"/>
              <a:gd name="connsiteX6-29" fmla="*/ 6495669 w 7010400"/>
              <a:gd name="connsiteY6-30" fmla="*/ 1981384 h 1981384"/>
              <a:gd name="connsiteX7-31" fmla="*/ 6587109 w 7010400"/>
              <a:gd name="connsiteY7-32" fmla="*/ 1803484 h 1981384"/>
              <a:gd name="connsiteX0-33" fmla="*/ 577469 w 7010400"/>
              <a:gd name="connsiteY0-34" fmla="*/ 3629744 h 3629744"/>
              <a:gd name="connsiteX1-35" fmla="*/ 514731 w 7010400"/>
              <a:gd name="connsiteY1-36" fmla="*/ 1981384 h 3629744"/>
              <a:gd name="connsiteX2-37" fmla="*/ 0 w 7010400"/>
              <a:gd name="connsiteY2-38" fmla="*/ 1981384 h 3629744"/>
              <a:gd name="connsiteX3-39" fmla="*/ 0 w 7010400"/>
              <a:gd name="connsiteY3-40" fmla="*/ 0 h 3629744"/>
              <a:gd name="connsiteX4-41" fmla="*/ 7010400 w 7010400"/>
              <a:gd name="connsiteY4-42" fmla="*/ 0 h 3629744"/>
              <a:gd name="connsiteX5-43" fmla="*/ 7010400 w 7010400"/>
              <a:gd name="connsiteY5-44" fmla="*/ 1981384 h 3629744"/>
              <a:gd name="connsiteX6-45" fmla="*/ 6495669 w 7010400"/>
              <a:gd name="connsiteY6-46" fmla="*/ 1981384 h 3629744"/>
              <a:gd name="connsiteX7-47" fmla="*/ 6587109 w 7010400"/>
              <a:gd name="connsiteY7-48" fmla="*/ 1803484 h 3629744"/>
              <a:gd name="connsiteX0-49" fmla="*/ 514731 w 7010400"/>
              <a:gd name="connsiteY0-50" fmla="*/ 1981384 h 1981384"/>
              <a:gd name="connsiteX1-51" fmla="*/ 0 w 7010400"/>
              <a:gd name="connsiteY1-52" fmla="*/ 1981384 h 1981384"/>
              <a:gd name="connsiteX2-53" fmla="*/ 0 w 7010400"/>
              <a:gd name="connsiteY2-54" fmla="*/ 0 h 1981384"/>
              <a:gd name="connsiteX3-55" fmla="*/ 7010400 w 7010400"/>
              <a:gd name="connsiteY3-56" fmla="*/ 0 h 1981384"/>
              <a:gd name="connsiteX4-57" fmla="*/ 7010400 w 7010400"/>
              <a:gd name="connsiteY4-58" fmla="*/ 1981384 h 1981384"/>
              <a:gd name="connsiteX5-59" fmla="*/ 6495669 w 7010400"/>
              <a:gd name="connsiteY5-60" fmla="*/ 1981384 h 1981384"/>
              <a:gd name="connsiteX6-61" fmla="*/ 6587109 w 7010400"/>
              <a:gd name="connsiteY6-62" fmla="*/ 1803484 h 1981384"/>
              <a:gd name="connsiteX0-63" fmla="*/ 514731 w 7010400"/>
              <a:gd name="connsiteY0-64" fmla="*/ 1981384 h 1981384"/>
              <a:gd name="connsiteX1-65" fmla="*/ 0 w 7010400"/>
              <a:gd name="connsiteY1-66" fmla="*/ 1981384 h 1981384"/>
              <a:gd name="connsiteX2-67" fmla="*/ 0 w 7010400"/>
              <a:gd name="connsiteY2-68" fmla="*/ 0 h 1981384"/>
              <a:gd name="connsiteX3-69" fmla="*/ 7010400 w 7010400"/>
              <a:gd name="connsiteY3-70" fmla="*/ 0 h 1981384"/>
              <a:gd name="connsiteX4-71" fmla="*/ 7010400 w 7010400"/>
              <a:gd name="connsiteY4-72" fmla="*/ 1981384 h 1981384"/>
              <a:gd name="connsiteX5-73" fmla="*/ 6495669 w 7010400"/>
              <a:gd name="connsiteY5-74" fmla="*/ 1981384 h 1981384"/>
              <a:gd name="connsiteX0-75" fmla="*/ 1349388 w 7010400"/>
              <a:gd name="connsiteY0-76" fmla="*/ 1986143 h 1986143"/>
              <a:gd name="connsiteX1-77" fmla="*/ 0 w 7010400"/>
              <a:gd name="connsiteY1-78" fmla="*/ 1981384 h 1986143"/>
              <a:gd name="connsiteX2-79" fmla="*/ 0 w 7010400"/>
              <a:gd name="connsiteY2-80" fmla="*/ 0 h 1986143"/>
              <a:gd name="connsiteX3-81" fmla="*/ 7010400 w 7010400"/>
              <a:gd name="connsiteY3-82" fmla="*/ 0 h 1986143"/>
              <a:gd name="connsiteX4-83" fmla="*/ 7010400 w 7010400"/>
              <a:gd name="connsiteY4-84" fmla="*/ 1981384 h 1986143"/>
              <a:gd name="connsiteX5-85" fmla="*/ 6495669 w 7010400"/>
              <a:gd name="connsiteY5-86" fmla="*/ 1981384 h 1986143"/>
              <a:gd name="connsiteX0-87" fmla="*/ 1349388 w 7010400"/>
              <a:gd name="connsiteY0-88" fmla="*/ 1976626 h 1981384"/>
              <a:gd name="connsiteX1-89" fmla="*/ 0 w 7010400"/>
              <a:gd name="connsiteY1-90" fmla="*/ 1981384 h 1981384"/>
              <a:gd name="connsiteX2-91" fmla="*/ 0 w 7010400"/>
              <a:gd name="connsiteY2-92" fmla="*/ 0 h 1981384"/>
              <a:gd name="connsiteX3-93" fmla="*/ 7010400 w 7010400"/>
              <a:gd name="connsiteY3-94" fmla="*/ 0 h 1981384"/>
              <a:gd name="connsiteX4-95" fmla="*/ 7010400 w 7010400"/>
              <a:gd name="connsiteY4-96" fmla="*/ 1981384 h 1981384"/>
              <a:gd name="connsiteX5-97" fmla="*/ 6495669 w 7010400"/>
              <a:gd name="connsiteY5-98" fmla="*/ 1981384 h 1981384"/>
              <a:gd name="connsiteX0-99" fmla="*/ 1349388 w 7010400"/>
              <a:gd name="connsiteY0-100" fmla="*/ 1981385 h 1981385"/>
              <a:gd name="connsiteX1-101" fmla="*/ 0 w 7010400"/>
              <a:gd name="connsiteY1-102" fmla="*/ 1981384 h 1981385"/>
              <a:gd name="connsiteX2-103" fmla="*/ 0 w 7010400"/>
              <a:gd name="connsiteY2-104" fmla="*/ 0 h 1981385"/>
              <a:gd name="connsiteX3-105" fmla="*/ 7010400 w 7010400"/>
              <a:gd name="connsiteY3-106" fmla="*/ 0 h 1981385"/>
              <a:gd name="connsiteX4-107" fmla="*/ 7010400 w 7010400"/>
              <a:gd name="connsiteY4-108" fmla="*/ 1981384 h 1981385"/>
              <a:gd name="connsiteX5-109" fmla="*/ 6495669 w 7010400"/>
              <a:gd name="connsiteY5-110" fmla="*/ 1981384 h 1981385"/>
              <a:gd name="connsiteX0-111" fmla="*/ 1349388 w 7010400"/>
              <a:gd name="connsiteY0-112" fmla="*/ 1981385 h 1981385"/>
              <a:gd name="connsiteX1-113" fmla="*/ 0 w 7010400"/>
              <a:gd name="connsiteY1-114" fmla="*/ 1981384 h 1981385"/>
              <a:gd name="connsiteX2-115" fmla="*/ 0 w 7010400"/>
              <a:gd name="connsiteY2-116" fmla="*/ 0 h 1981385"/>
              <a:gd name="connsiteX3-117" fmla="*/ 7010400 w 7010400"/>
              <a:gd name="connsiteY3-118" fmla="*/ 0 h 1981385"/>
              <a:gd name="connsiteX4-119" fmla="*/ 7010400 w 7010400"/>
              <a:gd name="connsiteY4-120" fmla="*/ 1981384 h 1981385"/>
              <a:gd name="connsiteX5-121" fmla="*/ 5733943 w 7010400"/>
              <a:gd name="connsiteY5-122" fmla="*/ 1971866 h 1981385"/>
              <a:gd name="connsiteX0-123" fmla="*/ 1349388 w 7010400"/>
              <a:gd name="connsiteY0-124" fmla="*/ 1981385 h 1981385"/>
              <a:gd name="connsiteX1-125" fmla="*/ 0 w 7010400"/>
              <a:gd name="connsiteY1-126" fmla="*/ 1981384 h 1981385"/>
              <a:gd name="connsiteX2-127" fmla="*/ 0 w 7010400"/>
              <a:gd name="connsiteY2-128" fmla="*/ 0 h 1981385"/>
              <a:gd name="connsiteX3-129" fmla="*/ 7010400 w 7010400"/>
              <a:gd name="connsiteY3-130" fmla="*/ 0 h 1981385"/>
              <a:gd name="connsiteX4-131" fmla="*/ 7010400 w 7010400"/>
              <a:gd name="connsiteY4-132" fmla="*/ 1981384 h 1981385"/>
              <a:gd name="connsiteX5-133" fmla="*/ 5733943 w 7010400"/>
              <a:gd name="connsiteY5-134" fmla="*/ 1981384 h 1981385"/>
              <a:gd name="connsiteX0" fmla="*/ 1500505 w 7010400"/>
              <a:gd name="connsiteY0" fmla="*/ 1981385 h 1981385"/>
              <a:gd name="connsiteX1" fmla="*/ 0 w 7010400"/>
              <a:gd name="connsiteY1" fmla="*/ 1981384 h 1981385"/>
              <a:gd name="connsiteX2" fmla="*/ 0 w 7010400"/>
              <a:gd name="connsiteY2" fmla="*/ 0 h 1981385"/>
              <a:gd name="connsiteX3" fmla="*/ 7010400 w 7010400"/>
              <a:gd name="connsiteY3" fmla="*/ 0 h 1981385"/>
              <a:gd name="connsiteX4" fmla="*/ 7010400 w 7010400"/>
              <a:gd name="connsiteY4" fmla="*/ 1981384 h 1981385"/>
              <a:gd name="connsiteX5" fmla="*/ 5733943 w 7010400"/>
              <a:gd name="connsiteY5" fmla="*/ 1981384 h 1981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10400" h="1981385">
                <a:moveTo>
                  <a:pt x="1500505" y="1981385"/>
                </a:moveTo>
                <a:lnTo>
                  <a:pt x="0" y="1981384"/>
                </a:lnTo>
                <a:lnTo>
                  <a:pt x="0" y="0"/>
                </a:lnTo>
                <a:lnTo>
                  <a:pt x="7010400" y="0"/>
                </a:lnTo>
                <a:lnTo>
                  <a:pt x="7010400" y="1981384"/>
                </a:lnTo>
                <a:lnTo>
                  <a:pt x="5733943" y="1981384"/>
                </a:lnTo>
              </a:path>
            </a:pathLst>
          </a:cu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350" dirty="0">
              <a:cs typeface="+mn-ea"/>
              <a:sym typeface="+mn-lt"/>
            </a:endParaRPr>
          </a:p>
        </p:txBody>
      </p:sp>
      <p:grpSp>
        <p:nvGrpSpPr>
          <p:cNvPr id="6" name="组合 5"/>
          <p:cNvGrpSpPr/>
          <p:nvPr/>
        </p:nvGrpSpPr>
        <p:grpSpPr>
          <a:xfrm>
            <a:off x="4855985" y="1757658"/>
            <a:ext cx="3763736" cy="3601221"/>
            <a:chOff x="6350000" y="1147981"/>
            <a:chExt cx="5018314" cy="3328803"/>
          </a:xfrm>
        </p:grpSpPr>
        <p:grpSp>
          <p:nvGrpSpPr>
            <p:cNvPr id="23" name="组合 22"/>
            <p:cNvGrpSpPr/>
            <p:nvPr/>
          </p:nvGrpSpPr>
          <p:grpSpPr>
            <a:xfrm>
              <a:off x="6350000" y="1147981"/>
              <a:ext cx="5018314" cy="3328803"/>
              <a:chOff x="6350000" y="1147981"/>
              <a:chExt cx="5018314" cy="3328803"/>
            </a:xfrm>
          </p:grpSpPr>
          <p:sp>
            <p:nvSpPr>
              <p:cNvPr id="24" name="矩形: 圆角 23"/>
              <p:cNvSpPr/>
              <p:nvPr/>
            </p:nvSpPr>
            <p:spPr>
              <a:xfrm>
                <a:off x="6350000" y="1147981"/>
                <a:ext cx="5018314" cy="863523"/>
              </a:xfrm>
              <a:prstGeom prst="roundRect">
                <a:avLst>
                  <a:gd name="adj" fmla="val 50000"/>
                </a:avLst>
              </a:prstGeom>
              <a:noFill/>
              <a:ln>
                <a:gradFill flip="none" rotWithShape="1">
                  <a:gsLst>
                    <a:gs pos="0">
                      <a:srgbClr val="0E419C"/>
                    </a:gs>
                    <a:gs pos="70000">
                      <a:srgbClr val="0E419C">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5" name="文本框 24"/>
              <p:cNvSpPr txBox="1"/>
              <p:nvPr/>
            </p:nvSpPr>
            <p:spPr>
              <a:xfrm>
                <a:off x="6481031" y="1271966"/>
                <a:ext cx="850784" cy="615553"/>
              </a:xfrm>
              <a:prstGeom prst="rect">
                <a:avLst/>
              </a:prstGeom>
              <a:noFill/>
            </p:spPr>
            <p:txBody>
              <a:bodyPr wrap="square" anchor="ctr">
                <a:spAutoFit/>
              </a:bodyPr>
              <a:lstStyle>
                <a:defPPr>
                  <a:defRPr lang="zh-CN"/>
                </a:defPPr>
                <a:lvl1pPr>
                  <a:defRPr sz="3200">
                    <a:gradFill flip="none" rotWithShape="1">
                      <a:gsLst>
                        <a:gs pos="0">
                          <a:srgbClr val="0070C0"/>
                        </a:gs>
                        <a:gs pos="100000">
                          <a:srgbClr val="123485"/>
                        </a:gs>
                      </a:gsLst>
                      <a:lin ang="5400000" scaled="1"/>
                      <a:tileRect/>
                    </a:gradFill>
                    <a:latin typeface="思源黑体 CN Bold" panose="020B0800000000000000" pitchFamily="34" charset="-122"/>
                    <a:ea typeface="思源黑体 CN Bold" panose="020B0800000000000000" pitchFamily="34" charset="-122"/>
                  </a:defRPr>
                </a:lvl1pPr>
              </a:lstStyle>
              <a:p>
                <a:pPr algn="ctr"/>
                <a:r>
                  <a:rPr lang="en-US" altLang="zh-CN" sz="2400" dirty="0">
                    <a:gradFill flip="none" rotWithShape="1">
                      <a:gsLst>
                        <a:gs pos="0">
                          <a:srgbClr val="0070C0"/>
                        </a:gs>
                        <a:gs pos="100000">
                          <a:srgbClr val="133789"/>
                        </a:gs>
                      </a:gsLst>
                      <a:lin ang="10800000" scaled="1"/>
                      <a:tileRect/>
                    </a:gradFill>
                    <a:latin typeface="+mn-lt"/>
                    <a:ea typeface="+mn-ea"/>
                    <a:cs typeface="+mn-ea"/>
                    <a:sym typeface="+mn-lt"/>
                  </a:rPr>
                  <a:t>1</a:t>
                </a:r>
                <a:endParaRPr lang="zh-CN" altLang="en-US" sz="2400" dirty="0">
                  <a:gradFill flip="none" rotWithShape="1">
                    <a:gsLst>
                      <a:gs pos="0">
                        <a:srgbClr val="0070C0"/>
                      </a:gs>
                      <a:gs pos="100000">
                        <a:srgbClr val="133789"/>
                      </a:gs>
                    </a:gsLst>
                    <a:lin ang="10800000" scaled="1"/>
                    <a:tileRect/>
                  </a:gradFill>
                  <a:latin typeface="+mn-lt"/>
                  <a:ea typeface="+mn-ea"/>
                  <a:cs typeface="+mn-ea"/>
                  <a:sym typeface="+mn-lt"/>
                </a:endParaRPr>
              </a:p>
            </p:txBody>
          </p:sp>
          <p:sp>
            <p:nvSpPr>
              <p:cNvPr id="26" name="矩形: 圆角 25"/>
              <p:cNvSpPr/>
              <p:nvPr/>
            </p:nvSpPr>
            <p:spPr>
              <a:xfrm>
                <a:off x="6350000" y="2380621"/>
                <a:ext cx="5018314" cy="863523"/>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7" name="文本框 26"/>
              <p:cNvSpPr txBox="1"/>
              <p:nvPr/>
            </p:nvSpPr>
            <p:spPr>
              <a:xfrm>
                <a:off x="6481031" y="2505198"/>
                <a:ext cx="850784" cy="615553"/>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sz="2400">
                    <a:latin typeface="+mn-lt"/>
                    <a:ea typeface="+mn-ea"/>
                    <a:cs typeface="+mn-ea"/>
                    <a:sym typeface="+mn-lt"/>
                  </a:rPr>
                  <a:t>2</a:t>
                </a:r>
                <a:endParaRPr lang="zh-CN" altLang="en-US" sz="2400">
                  <a:latin typeface="+mn-lt"/>
                  <a:ea typeface="+mn-ea"/>
                  <a:cs typeface="+mn-ea"/>
                  <a:sym typeface="+mn-lt"/>
                </a:endParaRPr>
              </a:p>
            </p:txBody>
          </p:sp>
          <p:sp>
            <p:nvSpPr>
              <p:cNvPr id="28" name="矩形: 圆角 27"/>
              <p:cNvSpPr/>
              <p:nvPr/>
            </p:nvSpPr>
            <p:spPr>
              <a:xfrm>
                <a:off x="6350000" y="3613261"/>
                <a:ext cx="5018314" cy="863523"/>
              </a:xfrm>
              <a:prstGeom prst="roundRect">
                <a:avLst>
                  <a:gd name="adj" fmla="val 50000"/>
                </a:avLst>
              </a:prstGeom>
              <a:noFill/>
              <a:ln>
                <a:gradFill flip="none" rotWithShape="1">
                  <a:gsLst>
                    <a:gs pos="0">
                      <a:srgbClr val="133789"/>
                    </a:gs>
                    <a:gs pos="70000">
                      <a:srgbClr val="2A7DDA">
                        <a:alpha val="0"/>
                      </a:srgb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29" name="文本框 28"/>
              <p:cNvSpPr txBox="1"/>
              <p:nvPr/>
            </p:nvSpPr>
            <p:spPr>
              <a:xfrm>
                <a:off x="6481031" y="3739020"/>
                <a:ext cx="850784" cy="615553"/>
              </a:xfrm>
              <a:prstGeom prst="rect">
                <a:avLst/>
              </a:prstGeom>
              <a:noFill/>
            </p:spPr>
            <p:txBody>
              <a:bodyPr wrap="square" anchor="ctr">
                <a:spAutoFit/>
              </a:bodyPr>
              <a:lstStyle>
                <a:defPPr>
                  <a:defRPr lang="zh-CN"/>
                </a:defPPr>
                <a:lvl1pPr>
                  <a:defRPr sz="3200">
                    <a:gradFill flip="none" rotWithShape="1">
                      <a:gsLst>
                        <a:gs pos="0">
                          <a:srgbClr val="0070C0"/>
                        </a:gs>
                        <a:gs pos="100000">
                          <a:srgbClr val="133789"/>
                        </a:gs>
                      </a:gsLst>
                      <a:lin ang="10800000" scaled="1"/>
                      <a:tileRect/>
                    </a:gradFill>
                    <a:latin typeface="思源黑体 CN Bold" panose="020B0800000000000000" pitchFamily="34" charset="-122"/>
                    <a:ea typeface="思源黑体 CN Bold" panose="020B0800000000000000" pitchFamily="34" charset="-122"/>
                  </a:defRPr>
                </a:lvl1pPr>
              </a:lstStyle>
              <a:p>
                <a:pPr algn="ctr"/>
                <a:r>
                  <a:rPr lang="en-US" altLang="zh-CN" sz="2400">
                    <a:latin typeface="+mn-lt"/>
                    <a:ea typeface="+mn-ea"/>
                    <a:cs typeface="+mn-ea"/>
                    <a:sym typeface="+mn-lt"/>
                  </a:rPr>
                  <a:t>3</a:t>
                </a:r>
                <a:endParaRPr lang="zh-CN" altLang="en-US" sz="2400">
                  <a:latin typeface="+mn-lt"/>
                  <a:ea typeface="+mn-ea"/>
                  <a:cs typeface="+mn-ea"/>
                  <a:sym typeface="+mn-lt"/>
                </a:endParaRPr>
              </a:p>
            </p:txBody>
          </p:sp>
        </p:grpSp>
        <p:sp>
          <p:nvSpPr>
            <p:cNvPr id="3" name="文本框 2"/>
            <p:cNvSpPr txBox="1"/>
            <p:nvPr/>
          </p:nvSpPr>
          <p:spPr>
            <a:xfrm>
              <a:off x="7367865" y="1366270"/>
              <a:ext cx="1990288" cy="384067"/>
            </a:xfrm>
            <a:prstGeom prst="rect">
              <a:avLst/>
            </a:prstGeom>
            <a:noFill/>
          </p:spPr>
          <p:txBody>
            <a:bodyPr wrap="none" rtlCol="0">
              <a:spAutoFit/>
            </a:bodyPr>
            <a:lstStyle/>
            <a:p>
              <a:pPr algn="ctr"/>
              <a:r>
                <a:rPr lang="zh-CN" altLang="en-US" sz="2100" spc="450" dirty="0">
                  <a:solidFill>
                    <a:srgbClr val="0E419C"/>
                  </a:solidFill>
                  <a:cs typeface="+mn-ea"/>
                  <a:sym typeface="+mn-lt"/>
                </a:rPr>
                <a:t>总体设计</a:t>
              </a:r>
            </a:p>
          </p:txBody>
        </p:sp>
        <p:sp>
          <p:nvSpPr>
            <p:cNvPr id="34" name="文本框 33"/>
            <p:cNvSpPr txBox="1"/>
            <p:nvPr/>
          </p:nvSpPr>
          <p:spPr>
            <a:xfrm>
              <a:off x="7367863" y="3860206"/>
              <a:ext cx="1990288" cy="384067"/>
            </a:xfrm>
            <a:prstGeom prst="rect">
              <a:avLst/>
            </a:prstGeom>
            <a:noFill/>
          </p:spPr>
          <p:txBody>
            <a:bodyPr wrap="none" rtlCol="0">
              <a:spAutoFit/>
            </a:bodyPr>
            <a:lstStyle/>
            <a:p>
              <a:pPr algn="ctr"/>
              <a:r>
                <a:rPr lang="zh-CN" altLang="en-US" sz="2100" spc="450" dirty="0">
                  <a:solidFill>
                    <a:srgbClr val="0E419C"/>
                  </a:solidFill>
                  <a:cs typeface="+mn-ea"/>
                  <a:sym typeface="+mn-lt"/>
                </a:rPr>
                <a:t>研究结论</a:t>
              </a:r>
            </a:p>
          </p:txBody>
        </p:sp>
        <p:sp>
          <p:nvSpPr>
            <p:cNvPr id="35" name="文本框 34"/>
            <p:cNvSpPr txBox="1"/>
            <p:nvPr/>
          </p:nvSpPr>
          <p:spPr>
            <a:xfrm>
              <a:off x="7332756" y="2627840"/>
              <a:ext cx="1990288" cy="682787"/>
            </a:xfrm>
            <a:prstGeom prst="rect">
              <a:avLst/>
            </a:prstGeom>
            <a:noFill/>
          </p:spPr>
          <p:txBody>
            <a:bodyPr wrap="none" rtlCol="0">
              <a:spAutoFit/>
            </a:bodyPr>
            <a:lstStyle/>
            <a:p>
              <a:pPr algn="ctr"/>
              <a:r>
                <a:rPr lang="zh-CN" altLang="en-US" sz="2100" spc="450" dirty="0">
                  <a:solidFill>
                    <a:srgbClr val="0E419C"/>
                  </a:solidFill>
                  <a:cs typeface="+mn-ea"/>
                  <a:sym typeface="+mn-lt"/>
                </a:rPr>
                <a:t>视频演示</a:t>
              </a:r>
            </a:p>
            <a:p>
              <a:pPr algn="ctr"/>
              <a:endParaRPr lang="zh-CN" altLang="en-US" sz="2100" spc="450" dirty="0">
                <a:solidFill>
                  <a:srgbClr val="0E419C"/>
                </a:solidFill>
                <a:cs typeface="+mn-ea"/>
                <a:sym typeface="+mn-lt"/>
              </a:endParaRPr>
            </a:p>
          </p:txBody>
        </p:sp>
      </p:grpSp>
      <p:sp>
        <p:nvSpPr>
          <p:cNvPr id="32" name="文本框 31">
            <a:extLst>
              <a:ext uri="{FF2B5EF4-FFF2-40B4-BE49-F238E27FC236}">
                <a16:creationId xmlns:a16="http://schemas.microsoft.com/office/drawing/2014/main" id="{152916D2-9BEE-00F1-3A60-A48636193EE1}"/>
              </a:ext>
            </a:extLst>
          </p:cNvPr>
          <p:cNvSpPr txBox="1"/>
          <p:nvPr/>
        </p:nvSpPr>
        <p:spPr>
          <a:xfrm>
            <a:off x="5619380" y="4991509"/>
            <a:ext cx="2440126" cy="230832"/>
          </a:xfrm>
          <a:prstGeom prst="rect">
            <a:avLst/>
          </a:prstGeom>
          <a:noFill/>
        </p:spPr>
        <p:txBody>
          <a:bodyPr wrap="square" rtlCol="0">
            <a:spAutoFit/>
          </a:bodyPr>
          <a:lstStyle/>
          <a:p>
            <a:r>
              <a:rPr lang="en-US" altLang="zh-CN" sz="900" spc="225" dirty="0">
                <a:solidFill>
                  <a:schemeClr val="bg1">
                    <a:lumMod val="75000"/>
                  </a:schemeClr>
                </a:solidFill>
              </a:rPr>
              <a:t>Research Conclusion</a:t>
            </a:r>
          </a:p>
        </p:txBody>
      </p:sp>
      <p:sp>
        <p:nvSpPr>
          <p:cNvPr id="37" name="文本框 36">
            <a:extLst>
              <a:ext uri="{FF2B5EF4-FFF2-40B4-BE49-F238E27FC236}">
                <a16:creationId xmlns:a16="http://schemas.microsoft.com/office/drawing/2014/main" id="{8D3A33A8-9F8C-0E37-0C73-C9592CCD3412}"/>
              </a:ext>
            </a:extLst>
          </p:cNvPr>
          <p:cNvSpPr txBox="1"/>
          <p:nvPr/>
        </p:nvSpPr>
        <p:spPr>
          <a:xfrm>
            <a:off x="5644724" y="3662439"/>
            <a:ext cx="2440126" cy="230832"/>
          </a:xfrm>
          <a:prstGeom prst="rect">
            <a:avLst/>
          </a:prstGeom>
          <a:noFill/>
        </p:spPr>
        <p:txBody>
          <a:bodyPr wrap="square" rtlCol="0">
            <a:spAutoFit/>
          </a:bodyPr>
          <a:lstStyle/>
          <a:p>
            <a:r>
              <a:rPr lang="en-US" altLang="zh-CN" sz="900" spc="225" dirty="0">
                <a:solidFill>
                  <a:schemeClr val="bg1">
                    <a:lumMod val="75000"/>
                  </a:schemeClr>
                </a:solidFill>
              </a:rPr>
              <a:t>Video Demonstration</a:t>
            </a:r>
          </a:p>
        </p:txBody>
      </p:sp>
      <p:sp>
        <p:nvSpPr>
          <p:cNvPr id="38" name="文本框 37">
            <a:extLst>
              <a:ext uri="{FF2B5EF4-FFF2-40B4-BE49-F238E27FC236}">
                <a16:creationId xmlns:a16="http://schemas.microsoft.com/office/drawing/2014/main" id="{6CCE7AF4-2B25-BA4D-74E8-8E7047AF442D}"/>
              </a:ext>
            </a:extLst>
          </p:cNvPr>
          <p:cNvSpPr txBox="1"/>
          <p:nvPr/>
        </p:nvSpPr>
        <p:spPr>
          <a:xfrm>
            <a:off x="5633210" y="2293093"/>
            <a:ext cx="2440126" cy="230832"/>
          </a:xfrm>
          <a:prstGeom prst="rect">
            <a:avLst/>
          </a:prstGeom>
          <a:noFill/>
        </p:spPr>
        <p:txBody>
          <a:bodyPr wrap="square" rtlCol="0">
            <a:spAutoFit/>
          </a:bodyPr>
          <a:lstStyle/>
          <a:p>
            <a:r>
              <a:rPr lang="en-US" altLang="zh-CN" sz="900" spc="225" dirty="0">
                <a:solidFill>
                  <a:schemeClr val="bg1">
                    <a:lumMod val="75000"/>
                  </a:schemeClr>
                </a:solidFill>
              </a:rPr>
              <a:t>Research Methods</a:t>
            </a:r>
            <a:endParaRPr lang="zh-CN" altLang="en-US" sz="900" spc="225" dirty="0">
              <a:solidFill>
                <a:schemeClr val="bg1">
                  <a:lumMod val="75000"/>
                </a:schemeClr>
              </a:solidFill>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advTm="1315">
        <p159:morph option="byObject"/>
      </p:transition>
    </mc:Choice>
    <mc:Fallback>
      <p:transition advTm="1315">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r">
              <a:defRPr/>
            </a:pPr>
            <a:r>
              <a:rPr lang="en-US" sz="1350" dirty="0">
                <a:solidFill>
                  <a:srgbClr val="FFFFFF"/>
                </a:solidFill>
                <a:cs typeface="+mn-ea"/>
                <a:sym typeface="+mn-lt"/>
              </a:rPr>
              <a:t>8</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4001"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80"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5">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2" name="图片 1" descr="图片包含 日历&#10;&#10;描述已自动生成">
            <a:extLst>
              <a:ext uri="{FF2B5EF4-FFF2-40B4-BE49-F238E27FC236}">
                <a16:creationId xmlns:a16="http://schemas.microsoft.com/office/drawing/2014/main" id="{0160D006-559B-7DEB-EE00-A7290905CCA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03648" y="1985381"/>
            <a:ext cx="6761102" cy="3739526"/>
          </a:xfrm>
          <a:prstGeom prst="rect">
            <a:avLst/>
          </a:prstGeom>
        </p:spPr>
      </p:pic>
      <p:pic>
        <p:nvPicPr>
          <p:cNvPr id="7" name="图片 6">
            <a:extLst>
              <a:ext uri="{FF2B5EF4-FFF2-40B4-BE49-F238E27FC236}">
                <a16:creationId xmlns:a16="http://schemas.microsoft.com/office/drawing/2014/main" id="{B3203505-68A7-450B-88CB-F9320FA20D19}"/>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619672" y="3967635"/>
            <a:ext cx="6065998" cy="2820306"/>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93764985-AC45-ECBA-8CAB-C84CEF7B2C34}"/>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8" name="文本框 7">
            <a:extLst>
              <a:ext uri="{FF2B5EF4-FFF2-40B4-BE49-F238E27FC236}">
                <a16:creationId xmlns:a16="http://schemas.microsoft.com/office/drawing/2014/main" id="{DC76EA27-5654-DC0A-2E85-0338B425DDC8}"/>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
        <p:nvSpPr>
          <p:cNvPr id="3" name="文本框 2">
            <a:extLst>
              <a:ext uri="{FF2B5EF4-FFF2-40B4-BE49-F238E27FC236}">
                <a16:creationId xmlns:a16="http://schemas.microsoft.com/office/drawing/2014/main" id="{F25315B0-06E0-9337-7ED5-DF0D00E47C96}"/>
              </a:ext>
            </a:extLst>
          </p:cNvPr>
          <p:cNvSpPr txBox="1"/>
          <p:nvPr/>
        </p:nvSpPr>
        <p:spPr>
          <a:xfrm>
            <a:off x="4443822" y="4077072"/>
            <a:ext cx="2972505" cy="36933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r>
              <a:rPr lang="zh-CN" altLang="en-US" kern="100" dirty="0">
                <a:solidFill>
                  <a:srgbClr val="0E419C"/>
                </a:solidFill>
                <a:latin typeface="黑体" panose="02010609060101010101" pitchFamily="49" charset="-122"/>
                <a:ea typeface="黑体" panose="02010609060101010101" pitchFamily="49" charset="-122"/>
                <a:cs typeface="Times New Roman" panose="02020603050405020304" pitchFamily="18" charset="0"/>
              </a:rPr>
              <a:t>保存</a:t>
            </a:r>
            <a:r>
              <a:rPr lang="zh-CN" altLang="en-US" sz="1800" kern="100" dirty="0">
                <a:solidFill>
                  <a:srgbClr val="0E419C"/>
                </a:solidFill>
                <a:effectLst/>
                <a:latin typeface="黑体" panose="02010609060101010101" pitchFamily="49" charset="-122"/>
                <a:ea typeface="黑体" panose="02010609060101010101" pitchFamily="49" charset="-122"/>
                <a:cs typeface="Times New Roman" panose="02020603050405020304" pitchFamily="18" charset="0"/>
              </a:rPr>
              <a:t>采集数据、拟合结果</a:t>
            </a:r>
            <a:endParaRPr lang="zh-CN" altLang="en-US" dirty="0">
              <a:solidFill>
                <a:srgbClr val="0E419C"/>
              </a:solidFill>
              <a:latin typeface="黑体" panose="02010609060101010101" pitchFamily="49" charset="-122"/>
              <a:ea typeface="黑体" panose="02010609060101010101" pitchFamily="49" charset="-122"/>
            </a:endParaRPr>
          </a:p>
        </p:txBody>
      </p:sp>
    </p:spTree>
    <p:custDataLst>
      <p:tags r:id="rId2"/>
    </p:custDataLst>
    <p:extLst>
      <p:ext uri="{BB962C8B-B14F-4D97-AF65-F5344CB8AC3E}">
        <p14:creationId xmlns:p14="http://schemas.microsoft.com/office/powerpoint/2010/main" val="6702324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Tm="16724"/>
    </mc:Choice>
    <mc:Fallback>
      <p:transition advTm="167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8</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4001"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80"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2" name="图片 1" descr="图片包含 日历&#10;&#10;描述已自动生成">
            <a:extLst>
              <a:ext uri="{FF2B5EF4-FFF2-40B4-BE49-F238E27FC236}">
                <a16:creationId xmlns:a16="http://schemas.microsoft.com/office/drawing/2014/main" id="{0160D006-559B-7DEB-EE00-A7290905CCA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03648" y="1985381"/>
            <a:ext cx="6761102" cy="3739526"/>
          </a:xfrm>
          <a:prstGeom prst="rect">
            <a:avLst/>
          </a:prstGeom>
        </p:spPr>
      </p:pic>
      <p:pic>
        <p:nvPicPr>
          <p:cNvPr id="5" name="图片 4">
            <a:extLst>
              <a:ext uri="{FF2B5EF4-FFF2-40B4-BE49-F238E27FC236}">
                <a16:creationId xmlns:a16="http://schemas.microsoft.com/office/drawing/2014/main" id="{7648333B-5C4B-C804-BD17-A559E89F5C55}"/>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164203" y="2721506"/>
            <a:ext cx="4835208" cy="1166672"/>
          </a:xfrm>
          <a:prstGeom prst="rect">
            <a:avLst/>
          </a:prstGeom>
          <a:ln>
            <a:noFill/>
          </a:ln>
          <a:effectLst>
            <a:outerShdw blurRad="292100" dist="139700" dir="2700000" algn="tl" rotWithShape="0">
              <a:srgbClr val="333333">
                <a:alpha val="65000"/>
              </a:srgbClr>
            </a:outerShdw>
          </a:effectLst>
        </p:spPr>
      </p:pic>
      <p:sp>
        <p:nvSpPr>
          <p:cNvPr id="7" name="文本框 6">
            <a:extLst>
              <a:ext uri="{FF2B5EF4-FFF2-40B4-BE49-F238E27FC236}">
                <a16:creationId xmlns:a16="http://schemas.microsoft.com/office/drawing/2014/main" id="{DF94C8E1-E872-8B0F-EEB1-9CF96F0FD534}"/>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8" name="文本框 7">
            <a:extLst>
              <a:ext uri="{FF2B5EF4-FFF2-40B4-BE49-F238E27FC236}">
                <a16:creationId xmlns:a16="http://schemas.microsoft.com/office/drawing/2014/main" id="{DF1FF1F6-8332-DBAD-E36B-D02C55C8C581}"/>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Tree>
    <p:extLst>
      <p:ext uri="{BB962C8B-B14F-4D97-AF65-F5344CB8AC3E}">
        <p14:creationId xmlns:p14="http://schemas.microsoft.com/office/powerpoint/2010/main" val="695403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ppt_w</p:attrName>
                                        </p:attrNameLst>
                                      </p:cBhvr>
                                      <p:tavLst>
                                        <p:tav tm="0">
                                          <p:val>
                                            <p:fltVal val="0"/>
                                          </p:val>
                                        </p:tav>
                                        <p:tav tm="100000">
                                          <p:val>
                                            <p:strVal val="#ppt_w"/>
                                          </p:val>
                                        </p:tav>
                                      </p:tavLst>
                                    </p:anim>
                                    <p:anim calcmode="lin" valueType="num">
                                      <p:cBhvr>
                                        <p:cTn id="8" dur="250" fill="hold"/>
                                        <p:tgtEl>
                                          <p:spTgt spid="5"/>
                                        </p:tgtEl>
                                        <p:attrNameLst>
                                          <p:attrName>ppt_h</p:attrName>
                                        </p:attrNameLst>
                                      </p:cBhvr>
                                      <p:tavLst>
                                        <p:tav tm="0">
                                          <p:val>
                                            <p:fltVal val="0"/>
                                          </p:val>
                                        </p:tav>
                                        <p:tav tm="100000">
                                          <p:val>
                                            <p:strVal val="#ppt_h"/>
                                          </p:val>
                                        </p:tav>
                                      </p:tavLst>
                                    </p:anim>
                                    <p:animEffect transition="in" filter="fade">
                                      <p:cBhvr>
                                        <p:cTn id="9" dur="25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xit" presetSubtype="32" fill="hold" nodeType="clickEffect">
                                  <p:stCondLst>
                                    <p:cond delay="0"/>
                                  </p:stCondLst>
                                  <p:childTnLst>
                                    <p:anim calcmode="lin" valueType="num">
                                      <p:cBhvr>
                                        <p:cTn id="13" dur="250"/>
                                        <p:tgtEl>
                                          <p:spTgt spid="5"/>
                                        </p:tgtEl>
                                        <p:attrNameLst>
                                          <p:attrName>ppt_w</p:attrName>
                                        </p:attrNameLst>
                                      </p:cBhvr>
                                      <p:tavLst>
                                        <p:tav tm="0">
                                          <p:val>
                                            <p:strVal val="ppt_w"/>
                                          </p:val>
                                        </p:tav>
                                        <p:tav tm="100000">
                                          <p:val>
                                            <p:fltVal val="0"/>
                                          </p:val>
                                        </p:tav>
                                      </p:tavLst>
                                    </p:anim>
                                    <p:anim calcmode="lin" valueType="num">
                                      <p:cBhvr>
                                        <p:cTn id="14" dur="250"/>
                                        <p:tgtEl>
                                          <p:spTgt spid="5"/>
                                        </p:tgtEl>
                                        <p:attrNameLst>
                                          <p:attrName>ppt_h</p:attrName>
                                        </p:attrNameLst>
                                      </p:cBhvr>
                                      <p:tavLst>
                                        <p:tav tm="0">
                                          <p:val>
                                            <p:strVal val="ppt_h"/>
                                          </p:val>
                                        </p:tav>
                                        <p:tav tm="100000">
                                          <p:val>
                                            <p:fltVal val="0"/>
                                          </p:val>
                                        </p:tav>
                                      </p:tavLst>
                                    </p:anim>
                                    <p:animEffect transition="out" filter="fade">
                                      <p:cBhvr>
                                        <p:cTn id="15" dur="250"/>
                                        <p:tgtEl>
                                          <p:spTgt spid="5"/>
                                        </p:tgtEl>
                                      </p:cBhvr>
                                    </p:animEffect>
                                    <p:set>
                                      <p:cBhvr>
                                        <p:cTn id="16" dur="1" fill="hold">
                                          <p:stCondLst>
                                            <p:cond delay="24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9</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3996"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75"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5" name="图片 4">
            <a:extLst>
              <a:ext uri="{FF2B5EF4-FFF2-40B4-BE49-F238E27FC236}">
                <a16:creationId xmlns:a16="http://schemas.microsoft.com/office/drawing/2014/main" id="{479D21DD-0521-D7AF-FE5A-D47A205FB8A8}"/>
              </a:ext>
            </a:extLst>
          </p:cNvPr>
          <p:cNvPicPr>
            <a:picLocks noChangeAspect="1"/>
          </p:cNvPicPr>
          <p:nvPr/>
        </p:nvPicPr>
        <p:blipFill rotWithShape="1">
          <a:blip r:embed="rId5"/>
          <a:srcRect b="1764"/>
          <a:stretch/>
        </p:blipFill>
        <p:spPr>
          <a:xfrm>
            <a:off x="465014" y="1340768"/>
            <a:ext cx="8213972" cy="4131705"/>
          </a:xfrm>
          <a:prstGeom prst="roundRect">
            <a:avLst>
              <a:gd name="adj" fmla="val 3455"/>
            </a:avLst>
          </a:prstGeom>
          <a:solidFill>
            <a:srgbClr val="FFFFFF">
              <a:shade val="85000"/>
            </a:srgbClr>
          </a:solidFill>
          <a:ln>
            <a:noFill/>
          </a:ln>
          <a:effectLst>
            <a:reflection blurRad="12700" stA="38000" endPos="28000" dist="5000" dir="5400000" sy="-100000" algn="bl" rotWithShape="0"/>
          </a:effectLst>
        </p:spPr>
      </p:pic>
      <p:sp>
        <p:nvSpPr>
          <p:cNvPr id="2" name="文本框 1">
            <a:extLst>
              <a:ext uri="{FF2B5EF4-FFF2-40B4-BE49-F238E27FC236}">
                <a16:creationId xmlns:a16="http://schemas.microsoft.com/office/drawing/2014/main" id="{AE79400A-0909-FDAD-15E1-B92DF990C0B4}"/>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3" name="文本框 2">
            <a:extLst>
              <a:ext uri="{FF2B5EF4-FFF2-40B4-BE49-F238E27FC236}">
                <a16:creationId xmlns:a16="http://schemas.microsoft.com/office/drawing/2014/main" id="{C23DB2FA-4A65-1E37-CF2A-B7CCC1EC9C5C}"/>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
        <p:nvSpPr>
          <p:cNvPr id="6" name="文本框 5">
            <a:extLst>
              <a:ext uri="{FF2B5EF4-FFF2-40B4-BE49-F238E27FC236}">
                <a16:creationId xmlns:a16="http://schemas.microsoft.com/office/drawing/2014/main" id="{BE41B0B6-06D6-DC96-7E83-EB8268762033}"/>
              </a:ext>
            </a:extLst>
          </p:cNvPr>
          <p:cNvSpPr txBox="1"/>
          <p:nvPr/>
        </p:nvSpPr>
        <p:spPr>
          <a:xfrm>
            <a:off x="2087724" y="5784739"/>
            <a:ext cx="4968552" cy="36933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ctr"/>
            <a:r>
              <a:rPr lang="zh-CN" altLang="en-US" b="1" kern="100" dirty="0">
                <a:solidFill>
                  <a:srgbClr val="0E419C"/>
                </a:solidFill>
                <a:latin typeface="等线" panose="02010600030101010101" pitchFamily="2" charset="-122"/>
                <a:ea typeface="等线" panose="02010600030101010101" pitchFamily="2" charset="-122"/>
                <a:cs typeface="Times New Roman" panose="02020603050405020304" pitchFamily="18" charset="0"/>
              </a:rPr>
              <a:t>友好</a:t>
            </a:r>
            <a:r>
              <a:rPr lang="zh-CN" altLang="en-US" kern="100" dirty="0">
                <a:solidFill>
                  <a:srgbClr val="0E419C"/>
                </a:solidFill>
                <a:latin typeface="等线" panose="02010600030101010101" pitchFamily="2" charset="-122"/>
                <a:ea typeface="等线" panose="02010600030101010101" pitchFamily="2" charset="-122"/>
                <a:cs typeface="Times New Roman" panose="02020603050405020304" pitchFamily="18" charset="0"/>
              </a:rPr>
              <a:t>的用户界面</a:t>
            </a:r>
            <a:endParaRPr lang="zh-CN" altLang="en-US" dirty="0">
              <a:solidFill>
                <a:srgbClr val="0E419C"/>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35475026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2636"/>
    </mc:Choice>
    <mc:Fallback>
      <p:transition advTm="263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10</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7" y="899428"/>
            <a:ext cx="1668001" cy="369332"/>
            <a:chOff x="934400" y="936575"/>
            <a:chExt cx="2223995"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74"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3" name="图片 2" descr="图形用户界面, 文本, 应用程序&#10;&#10;描述已自动生成">
            <a:extLst>
              <a:ext uri="{FF2B5EF4-FFF2-40B4-BE49-F238E27FC236}">
                <a16:creationId xmlns:a16="http://schemas.microsoft.com/office/drawing/2014/main" id="{B505C798-DE88-7882-804D-6A85BA235F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4431" y="1636114"/>
            <a:ext cx="7675138" cy="4320480"/>
          </a:xfrm>
          <a:prstGeom prst="rect">
            <a:avLst/>
          </a:prstGeom>
          <a:ln>
            <a:noFill/>
          </a:ln>
          <a:effectLst>
            <a:outerShdw blurRad="292100" dist="139700" dir="2700000" algn="tl" rotWithShape="0">
              <a:srgbClr val="333333">
                <a:alpha val="65000"/>
              </a:srgbClr>
            </a:outerShdw>
          </a:effectLst>
        </p:spPr>
      </p:pic>
      <p:sp>
        <p:nvSpPr>
          <p:cNvPr id="2" name="文本框 1">
            <a:extLst>
              <a:ext uri="{FF2B5EF4-FFF2-40B4-BE49-F238E27FC236}">
                <a16:creationId xmlns:a16="http://schemas.microsoft.com/office/drawing/2014/main" id="{56299097-BD83-31E2-166E-1F9D264F8D10}"/>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5" name="文本框 4">
            <a:extLst>
              <a:ext uri="{FF2B5EF4-FFF2-40B4-BE49-F238E27FC236}">
                <a16:creationId xmlns:a16="http://schemas.microsoft.com/office/drawing/2014/main" id="{E57BAA7C-55B3-1B0D-1D3D-F18E81E6A50C}"/>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
        <p:nvSpPr>
          <p:cNvPr id="6" name="文本框 5">
            <a:extLst>
              <a:ext uri="{FF2B5EF4-FFF2-40B4-BE49-F238E27FC236}">
                <a16:creationId xmlns:a16="http://schemas.microsoft.com/office/drawing/2014/main" id="{17C64A65-8D78-516C-9915-22CCE63CB83B}"/>
              </a:ext>
            </a:extLst>
          </p:cNvPr>
          <p:cNvSpPr txBox="1"/>
          <p:nvPr/>
        </p:nvSpPr>
        <p:spPr>
          <a:xfrm>
            <a:off x="2087724" y="5784739"/>
            <a:ext cx="4968552" cy="36933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ctr"/>
            <a:r>
              <a:rPr lang="zh-CN" altLang="en-US" kern="100" dirty="0">
                <a:solidFill>
                  <a:srgbClr val="0E419C"/>
                </a:solidFill>
                <a:latin typeface="黑体" panose="02010609060101010101" pitchFamily="49" charset="-122"/>
                <a:ea typeface="黑体" panose="02010609060101010101" pitchFamily="49" charset="-122"/>
                <a:cs typeface="Times New Roman" panose="02020603050405020304" pitchFamily="18" charset="0"/>
              </a:rPr>
              <a:t>友好的用户界面</a:t>
            </a:r>
            <a:endParaRPr lang="zh-CN" altLang="en-US" dirty="0">
              <a:solidFill>
                <a:srgbClr val="0E419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394831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948"/>
    </mc:Choice>
    <mc:Fallback>
      <p:transition advTm="948"/>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11</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3995"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74"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8" name="图片 7" descr="图形用户界面, 图表, 应用程序&#10;&#10;描述已自动生成">
            <a:extLst>
              <a:ext uri="{FF2B5EF4-FFF2-40B4-BE49-F238E27FC236}">
                <a16:creationId xmlns:a16="http://schemas.microsoft.com/office/drawing/2014/main" id="{A77F3DB2-0001-FC7B-20D0-31AFB14D38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4240" y="1518906"/>
            <a:ext cx="7632848" cy="4296674"/>
          </a:xfrm>
          <a:prstGeom prst="rect">
            <a:avLst/>
          </a:prstGeom>
          <a:ln>
            <a:noFill/>
          </a:ln>
          <a:effectLst>
            <a:outerShdw blurRad="292100" dist="139700" dir="2700000" algn="tl" rotWithShape="0">
              <a:srgbClr val="333333">
                <a:alpha val="65000"/>
              </a:srgbClr>
            </a:outerShdw>
          </a:effectLst>
        </p:spPr>
      </p:pic>
      <p:sp>
        <p:nvSpPr>
          <p:cNvPr id="2" name="文本框 1">
            <a:extLst>
              <a:ext uri="{FF2B5EF4-FFF2-40B4-BE49-F238E27FC236}">
                <a16:creationId xmlns:a16="http://schemas.microsoft.com/office/drawing/2014/main" id="{585D1F3E-7A1A-40CC-E4AA-1493C7CAAAD0}"/>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3" name="文本框 2">
            <a:extLst>
              <a:ext uri="{FF2B5EF4-FFF2-40B4-BE49-F238E27FC236}">
                <a16:creationId xmlns:a16="http://schemas.microsoft.com/office/drawing/2014/main" id="{96F2418D-D6D3-8AF3-75D2-85823DD6D22E}"/>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
        <p:nvSpPr>
          <p:cNvPr id="5" name="文本框 4">
            <a:extLst>
              <a:ext uri="{FF2B5EF4-FFF2-40B4-BE49-F238E27FC236}">
                <a16:creationId xmlns:a16="http://schemas.microsoft.com/office/drawing/2014/main" id="{5CED6B41-60D6-C154-E95A-B218A3D849D9}"/>
              </a:ext>
            </a:extLst>
          </p:cNvPr>
          <p:cNvSpPr txBox="1"/>
          <p:nvPr/>
        </p:nvSpPr>
        <p:spPr>
          <a:xfrm>
            <a:off x="2087724" y="5784739"/>
            <a:ext cx="4968552" cy="369332"/>
          </a:xfrm>
          <a:prstGeom prst="rect">
            <a:avLst/>
          </a:prstGeom>
          <a:solidFill>
            <a:schemeClr val="bg1"/>
          </a:solidFill>
          <a:effectLst>
            <a:outerShdw blurRad="50800" dist="38100" dir="2700000" algn="tl" rotWithShape="0">
              <a:prstClr val="black">
                <a:alpha val="40000"/>
              </a:prstClr>
            </a:outerShdw>
          </a:effectLst>
        </p:spPr>
        <p:txBody>
          <a:bodyPr wrap="square">
            <a:spAutoFit/>
          </a:bodyPr>
          <a:lstStyle/>
          <a:p>
            <a:pPr algn="ctr"/>
            <a:r>
              <a:rPr lang="zh-CN" altLang="en-US" kern="100" dirty="0">
                <a:solidFill>
                  <a:srgbClr val="0E419C"/>
                </a:solidFill>
                <a:latin typeface="黑体" panose="02010609060101010101" pitchFamily="49" charset="-122"/>
                <a:ea typeface="黑体" panose="02010609060101010101" pitchFamily="49" charset="-122"/>
                <a:cs typeface="Times New Roman" panose="02020603050405020304" pitchFamily="18" charset="0"/>
              </a:rPr>
              <a:t>友好的用户界面</a:t>
            </a:r>
            <a:endParaRPr lang="zh-CN" altLang="en-US" dirty="0">
              <a:solidFill>
                <a:srgbClr val="0E419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919881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1236"/>
    </mc:Choice>
    <mc:Fallback>
      <p:transition advTm="1236"/>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12</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10942038"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668001" cy="369332"/>
            <a:chOff x="934400" y="936575"/>
            <a:chExt cx="2223995"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2092874" cy="492444"/>
            </a:xfrm>
            <a:prstGeom prst="rect">
              <a:avLst/>
            </a:prstGeom>
            <a:noFill/>
          </p:spPr>
          <p:txBody>
            <a:bodyPr wrap="none" rtlCol="0">
              <a:spAutoFit/>
            </a:bodyPr>
            <a:lstStyle/>
            <a:p>
              <a:r>
                <a:rPr lang="zh-CN" altLang="en-US" dirty="0">
                  <a:solidFill>
                    <a:srgbClr val="0E419C"/>
                  </a:solidFill>
                </a:rPr>
                <a:t>自校准上位机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3" name="图片 2">
            <a:extLst>
              <a:ext uri="{FF2B5EF4-FFF2-40B4-BE49-F238E27FC236}">
                <a16:creationId xmlns:a16="http://schemas.microsoft.com/office/drawing/2014/main" id="{4F1995E0-0E35-638A-6B08-A35F5D783450}"/>
              </a:ext>
            </a:extLst>
          </p:cNvPr>
          <p:cNvPicPr>
            <a:picLocks noChangeAspect="1"/>
          </p:cNvPicPr>
          <p:nvPr/>
        </p:nvPicPr>
        <p:blipFill>
          <a:blip r:embed="rId5"/>
          <a:stretch>
            <a:fillRect/>
          </a:stretch>
        </p:blipFill>
        <p:spPr>
          <a:xfrm>
            <a:off x="1714743" y="5013176"/>
            <a:ext cx="5714514" cy="1071970"/>
          </a:xfrm>
          <a:prstGeom prst="rect">
            <a:avLst/>
          </a:prstGeom>
        </p:spPr>
      </p:pic>
      <p:pic>
        <p:nvPicPr>
          <p:cNvPr id="6" name="图片 5">
            <a:extLst>
              <a:ext uri="{FF2B5EF4-FFF2-40B4-BE49-F238E27FC236}">
                <a16:creationId xmlns:a16="http://schemas.microsoft.com/office/drawing/2014/main" id="{D8258789-3AE6-834B-2336-0198C14B6DF7}"/>
              </a:ext>
            </a:extLst>
          </p:cNvPr>
          <p:cNvPicPr>
            <a:picLocks noChangeAspect="1"/>
          </p:cNvPicPr>
          <p:nvPr/>
        </p:nvPicPr>
        <p:blipFill>
          <a:blip r:embed="rId6"/>
          <a:stretch>
            <a:fillRect/>
          </a:stretch>
        </p:blipFill>
        <p:spPr>
          <a:xfrm>
            <a:off x="2268555" y="1340768"/>
            <a:ext cx="4624218" cy="3510110"/>
          </a:xfrm>
          <a:prstGeom prst="rect">
            <a:avLst/>
          </a:prstGeom>
        </p:spPr>
      </p:pic>
      <p:sp>
        <p:nvSpPr>
          <p:cNvPr id="2" name="文本框 1">
            <a:extLst>
              <a:ext uri="{FF2B5EF4-FFF2-40B4-BE49-F238E27FC236}">
                <a16:creationId xmlns:a16="http://schemas.microsoft.com/office/drawing/2014/main" id="{89539762-3F88-FA85-D5F2-C02BCE9F439E}"/>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5" name="文本框 4">
            <a:extLst>
              <a:ext uri="{FF2B5EF4-FFF2-40B4-BE49-F238E27FC236}">
                <a16:creationId xmlns:a16="http://schemas.microsoft.com/office/drawing/2014/main" id="{83F41A0B-7519-CEE3-03B5-E1165FA8E49C}"/>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
        <p:nvSpPr>
          <p:cNvPr id="8" name="文本框 7">
            <a:extLst>
              <a:ext uri="{FF2B5EF4-FFF2-40B4-BE49-F238E27FC236}">
                <a16:creationId xmlns:a16="http://schemas.microsoft.com/office/drawing/2014/main" id="{FF3A7022-7571-C52B-B541-A1330EDD9E1D}"/>
              </a:ext>
            </a:extLst>
          </p:cNvPr>
          <p:cNvSpPr txBox="1"/>
          <p:nvPr/>
        </p:nvSpPr>
        <p:spPr>
          <a:xfrm>
            <a:off x="1266583" y="6156012"/>
            <a:ext cx="6610834" cy="369332"/>
          </a:xfrm>
          <a:prstGeom prst="rect">
            <a:avLst/>
          </a:prstGeom>
          <a:solidFill>
            <a:schemeClr val="bg1"/>
          </a:solidFill>
          <a:effectLst>
            <a:outerShdw blurRad="50800" dist="38100" algn="l" rotWithShape="0">
              <a:prstClr val="black">
                <a:alpha val="40000"/>
              </a:prstClr>
            </a:outerShdw>
          </a:effectLst>
        </p:spPr>
        <p:txBody>
          <a:bodyPr wrap="square">
            <a:spAutoFit/>
          </a:bodyPr>
          <a:lstStyle/>
          <a:p>
            <a:pPr algn="ctr"/>
            <a:r>
              <a:rPr lang="zh-CN" altLang="en-US" sz="1800" kern="100" dirty="0">
                <a:solidFill>
                  <a:srgbClr val="0E419C"/>
                </a:solidFill>
                <a:effectLst/>
                <a:latin typeface="黑体" panose="02010609060101010101" pitchFamily="49" charset="-122"/>
                <a:ea typeface="黑体" panose="02010609060101010101" pitchFamily="49" charset="-122"/>
                <a:cs typeface="Times New Roman" panose="02020603050405020304" pitchFamily="18" charset="0"/>
              </a:rPr>
              <a:t>在</a:t>
            </a:r>
            <a:r>
              <a:rPr lang="en-US" altLang="zh-CN" sz="1800" kern="100" dirty="0">
                <a:solidFill>
                  <a:srgbClr val="0E419C"/>
                </a:solidFill>
                <a:effectLst/>
                <a:latin typeface="黑体" panose="02010609060101010101" pitchFamily="49" charset="-122"/>
                <a:ea typeface="黑体" panose="02010609060101010101" pitchFamily="49" charset="-122"/>
                <a:cs typeface="Times New Roman" panose="02020603050405020304" pitchFamily="18" charset="0"/>
              </a:rPr>
              <a:t>Linux</a:t>
            </a:r>
            <a:r>
              <a:rPr lang="zh-CN" altLang="en-US" sz="1800" kern="100" dirty="0">
                <a:solidFill>
                  <a:srgbClr val="0E419C"/>
                </a:solidFill>
                <a:effectLst/>
                <a:latin typeface="黑体" panose="02010609060101010101" pitchFamily="49" charset="-122"/>
                <a:ea typeface="黑体" panose="02010609060101010101" pitchFamily="49" charset="-122"/>
                <a:cs typeface="Times New Roman" panose="02020603050405020304" pitchFamily="18" charset="0"/>
              </a:rPr>
              <a:t>和</a:t>
            </a:r>
            <a:r>
              <a:rPr lang="en-US" altLang="zh-CN" sz="1800" kern="100" dirty="0">
                <a:solidFill>
                  <a:srgbClr val="0E419C"/>
                </a:solidFill>
                <a:effectLst/>
                <a:latin typeface="黑体" panose="02010609060101010101" pitchFamily="49" charset="-122"/>
                <a:ea typeface="黑体" panose="02010609060101010101" pitchFamily="49" charset="-122"/>
                <a:cs typeface="Times New Roman" panose="02020603050405020304" pitchFamily="18" charset="0"/>
              </a:rPr>
              <a:t>Windows</a:t>
            </a:r>
            <a:r>
              <a:rPr lang="zh-CN" altLang="en-US" sz="1800" kern="100" dirty="0">
                <a:solidFill>
                  <a:srgbClr val="0E419C"/>
                </a:solidFill>
                <a:effectLst/>
                <a:latin typeface="黑体" panose="02010609060101010101" pitchFamily="49" charset="-122"/>
                <a:ea typeface="黑体" panose="02010609060101010101" pitchFamily="49" charset="-122"/>
                <a:cs typeface="Times New Roman" panose="02020603050405020304" pitchFamily="18" charset="0"/>
              </a:rPr>
              <a:t>上</a:t>
            </a:r>
            <a:r>
              <a:rPr lang="zh-CN" altLang="zh-CN" sz="1800" kern="100" dirty="0">
                <a:solidFill>
                  <a:srgbClr val="0E419C"/>
                </a:solidFill>
                <a:effectLst/>
                <a:latin typeface="黑体" panose="02010609060101010101" pitchFamily="49" charset="-122"/>
                <a:ea typeface="黑体" panose="02010609060101010101" pitchFamily="49" charset="-122"/>
                <a:cs typeface="Times New Roman" panose="02020603050405020304" pitchFamily="18" charset="0"/>
              </a:rPr>
              <a:t>正常使用时</a:t>
            </a:r>
            <a:r>
              <a:rPr lang="zh-CN" altLang="en-US" sz="1800" kern="100" dirty="0">
                <a:solidFill>
                  <a:srgbClr val="0E419C"/>
                </a:solidFill>
                <a:effectLst/>
                <a:latin typeface="黑体" panose="02010609060101010101" pitchFamily="49" charset="-122"/>
                <a:ea typeface="黑体" panose="02010609060101010101" pitchFamily="49" charset="-122"/>
                <a:cs typeface="Times New Roman" panose="02020603050405020304" pitchFamily="18" charset="0"/>
              </a:rPr>
              <a:t>，</a:t>
            </a:r>
            <a:r>
              <a:rPr lang="zh-CN" altLang="zh-CN" sz="1800" kern="100" dirty="0">
                <a:solidFill>
                  <a:srgbClr val="0E419C"/>
                </a:solidFill>
                <a:effectLst/>
                <a:latin typeface="黑体" panose="02010609060101010101" pitchFamily="49" charset="-122"/>
                <a:ea typeface="黑体" panose="02010609060101010101" pitchFamily="49" charset="-122"/>
                <a:cs typeface="Times New Roman" panose="02020603050405020304" pitchFamily="18" charset="0"/>
              </a:rPr>
              <a:t>上位机</a:t>
            </a:r>
            <a:r>
              <a:rPr lang="zh-CN" altLang="zh-CN" sz="1800" b="1" kern="100" dirty="0">
                <a:solidFill>
                  <a:srgbClr val="0E419C"/>
                </a:solidFill>
                <a:effectLst/>
                <a:latin typeface="黑体" panose="02010609060101010101" pitchFamily="49" charset="-122"/>
                <a:ea typeface="黑体" panose="02010609060101010101" pitchFamily="49" charset="-122"/>
                <a:cs typeface="Times New Roman" panose="02020603050405020304" pitchFamily="18" charset="0"/>
              </a:rPr>
              <a:t>没有问题</a:t>
            </a:r>
            <a:endParaRPr lang="zh-CN" altLang="en-US" b="1" dirty="0">
              <a:solidFill>
                <a:srgbClr val="0E419C"/>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190717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1116"/>
    </mc:Choice>
    <mc:Fallback>
      <p:transition advTm="1116"/>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水中的轮船&#10;&#10;描述已自动生成">
            <a:extLst>
              <a:ext uri="{FF2B5EF4-FFF2-40B4-BE49-F238E27FC236}">
                <a16:creationId xmlns:a16="http://schemas.microsoft.com/office/drawing/2014/main" id="{347FF355-0A76-AE6F-163B-3E923B7E223B}"/>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11960" y="0"/>
            <a:ext cx="9143998" cy="9143998"/>
          </a:xfrm>
          <a:prstGeom prst="rect">
            <a:avLst/>
          </a:prstGeom>
        </p:spPr>
      </p:pic>
      <p:sp>
        <p:nvSpPr>
          <p:cNvPr id="4" name="iṡ1íḋe"/>
          <p:cNvSpPr/>
          <p:nvPr/>
        </p:nvSpPr>
        <p:spPr>
          <a:xfrm>
            <a:off x="-8662" y="2649035"/>
            <a:ext cx="9161329" cy="1559936"/>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350" dirty="0">
              <a:solidFill>
                <a:srgbClr val="FFFFFF"/>
              </a:solidFill>
              <a:cs typeface="+mn-ea"/>
              <a:sym typeface="+mn-lt"/>
            </a:endParaRPr>
          </a:p>
        </p:txBody>
      </p:sp>
      <p:grpSp>
        <p:nvGrpSpPr>
          <p:cNvPr id="2" name="组合 1"/>
          <p:cNvGrpSpPr/>
          <p:nvPr/>
        </p:nvGrpSpPr>
        <p:grpSpPr>
          <a:xfrm>
            <a:off x="3464007" y="3169787"/>
            <a:ext cx="2262158" cy="949525"/>
            <a:chOff x="980119" y="2267746"/>
            <a:chExt cx="3016207" cy="1266032"/>
          </a:xfrm>
        </p:grpSpPr>
        <p:sp>
          <p:nvSpPr>
            <p:cNvPr id="7" name="文本框 6"/>
            <p:cNvSpPr txBox="1"/>
            <p:nvPr/>
          </p:nvSpPr>
          <p:spPr>
            <a:xfrm>
              <a:off x="980119" y="2267746"/>
              <a:ext cx="3016207" cy="861774"/>
            </a:xfrm>
            <a:prstGeom prst="rect">
              <a:avLst/>
            </a:prstGeom>
            <a:noFill/>
          </p:spPr>
          <p:txBody>
            <a:bodyPr wrap="none" rtlCol="0">
              <a:spAutoFit/>
            </a:bodyPr>
            <a:lstStyle/>
            <a:p>
              <a:r>
                <a:rPr lang="zh-CN" altLang="en-US" sz="3600" spc="450" dirty="0">
                  <a:solidFill>
                    <a:schemeClr val="bg1"/>
                  </a:solidFill>
                  <a:latin typeface="思源黑体 CN Heavy" panose="020B0A00000000000000" pitchFamily="34" charset="-122"/>
                  <a:ea typeface="思源黑体 CN Heavy" panose="020B0A00000000000000" pitchFamily="34" charset="-122"/>
                  <a:cs typeface="+mn-ea"/>
                  <a:sym typeface="+mn-lt"/>
                </a:rPr>
                <a:t>视频演示</a:t>
              </a:r>
            </a:p>
          </p:txBody>
        </p:sp>
        <p:sp>
          <p:nvSpPr>
            <p:cNvPr id="8" name="文本框 7"/>
            <p:cNvSpPr txBox="1"/>
            <p:nvPr/>
          </p:nvSpPr>
          <p:spPr>
            <a:xfrm>
              <a:off x="1011882" y="3195224"/>
              <a:ext cx="2956362" cy="338554"/>
            </a:xfrm>
            <a:prstGeom prst="rect">
              <a:avLst/>
            </a:prstGeom>
            <a:noFill/>
          </p:spPr>
          <p:txBody>
            <a:bodyPr wrap="none" rtlCol="0">
              <a:spAutoFit/>
            </a:bodyPr>
            <a:lstStyle/>
            <a:p>
              <a:r>
                <a:rPr lang="en-US" altLang="zh-CN" sz="1050" spc="450" dirty="0">
                  <a:solidFill>
                    <a:schemeClr val="bg1"/>
                  </a:solidFill>
                  <a:cs typeface="+mn-ea"/>
                  <a:sym typeface="+mn-lt"/>
                </a:rPr>
                <a:t>Literature Review</a:t>
              </a:r>
            </a:p>
          </p:txBody>
        </p:sp>
      </p:grpSp>
      <p:grpSp>
        <p:nvGrpSpPr>
          <p:cNvPr id="3" name="组合 2"/>
          <p:cNvGrpSpPr/>
          <p:nvPr/>
        </p:nvGrpSpPr>
        <p:grpSpPr>
          <a:xfrm flipV="1">
            <a:off x="3908525" y="1931004"/>
            <a:ext cx="1148060" cy="1126040"/>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975" dirty="0">
                <a:solidFill>
                  <a:srgbClr val="FFFFFF"/>
                </a:solidFill>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3300" dirty="0">
                <a:solidFill>
                  <a:srgbClr val="0E419C"/>
                </a:solidFill>
                <a:cs typeface="+mn-ea"/>
                <a:sym typeface="+mn-lt"/>
              </a:endParaRPr>
            </a:p>
          </p:txBody>
        </p:sp>
      </p:grpSp>
      <p:sp>
        <p:nvSpPr>
          <p:cNvPr id="5" name="文本框 4"/>
          <p:cNvSpPr txBox="1"/>
          <p:nvPr/>
        </p:nvSpPr>
        <p:spPr>
          <a:xfrm>
            <a:off x="4230592" y="2018515"/>
            <a:ext cx="537327" cy="854080"/>
          </a:xfrm>
          <a:prstGeom prst="rect">
            <a:avLst/>
          </a:prstGeom>
          <a:noFill/>
        </p:spPr>
        <p:txBody>
          <a:bodyPr wrap="none" rtlCol="0">
            <a:spAutoFit/>
          </a:bodyPr>
          <a:lstStyle/>
          <a:p>
            <a:r>
              <a:rPr lang="en-US" altLang="zh-CN" sz="4950" b="1" dirty="0">
                <a:solidFill>
                  <a:srgbClr val="0E419C"/>
                </a:solidFill>
                <a:effectLst>
                  <a:outerShdw blurRad="38100" dist="38100" dir="2700000" algn="tl">
                    <a:srgbClr val="000000">
                      <a:alpha val="43137"/>
                    </a:srgbClr>
                  </a:outerShdw>
                </a:effectLst>
                <a:cs typeface="+mn-ea"/>
                <a:sym typeface="+mn-lt"/>
              </a:rPr>
              <a:t>2</a:t>
            </a:r>
            <a:endParaRPr lang="zh-CN" altLang="en-US" sz="4950" b="1" dirty="0">
              <a:solidFill>
                <a:srgbClr val="0E419C"/>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2695267825"/>
      </p:ext>
    </p:extLst>
  </p:cSld>
  <p:clrMapOvr>
    <a:masterClrMapping/>
  </p:clrMapOvr>
  <mc:AlternateContent xmlns:mc="http://schemas.openxmlformats.org/markup-compatibility/2006">
    <mc:Choice xmlns:p159="http://schemas.microsoft.com/office/powerpoint/2015/09/main" Requires="p159">
      <p:transition advTm="22748">
        <p159:morph option="byObject"/>
      </p:transition>
    </mc:Choice>
    <mc:Fallback>
      <p:transition advTm="22748">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13</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sp>
            <p:nvSpPr>
              <p:cNvPr id="33" name="文本框 32">
                <a:extLst>
                  <a:ext uri="{FF2B5EF4-FFF2-40B4-BE49-F238E27FC236}">
                    <a16:creationId xmlns:a16="http://schemas.microsoft.com/office/drawing/2014/main" id="{10E6A0B6-BE3C-D853-0560-02A761C8DED9}"/>
                  </a:ext>
                </a:extLst>
              </p:cNvPr>
              <p:cNvSpPr txBox="1"/>
              <p:nvPr/>
            </p:nvSpPr>
            <p:spPr>
              <a:xfrm>
                <a:off x="8678459"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视频展示</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9168338"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5" y="899428"/>
            <a:ext cx="1206337" cy="369332"/>
            <a:chOff x="934400" y="936575"/>
            <a:chExt cx="1608445"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1477324" cy="492444"/>
            </a:xfrm>
            <a:prstGeom prst="rect">
              <a:avLst/>
            </a:prstGeom>
            <a:noFill/>
          </p:spPr>
          <p:txBody>
            <a:bodyPr wrap="none" rtlCol="0">
              <a:spAutoFit/>
            </a:bodyPr>
            <a:lstStyle/>
            <a:p>
              <a:r>
                <a:rPr lang="zh-CN" altLang="en-US" dirty="0">
                  <a:solidFill>
                    <a:srgbClr val="0E419C"/>
                  </a:solidFill>
                </a:rPr>
                <a:t>实际测试</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3" name="图片 2">
            <a:extLst>
              <a:ext uri="{FF2B5EF4-FFF2-40B4-BE49-F238E27FC236}">
                <a16:creationId xmlns:a16="http://schemas.microsoft.com/office/drawing/2014/main" id="{CD43A7D8-3901-CAC1-1BC6-D7871EFA8CA3}"/>
              </a:ext>
            </a:extLst>
          </p:cNvPr>
          <p:cNvPicPr>
            <a:picLocks noChangeAspect="1"/>
          </p:cNvPicPr>
          <p:nvPr/>
        </p:nvPicPr>
        <p:blipFill>
          <a:blip r:embed="rId5"/>
          <a:stretch>
            <a:fillRect/>
          </a:stretch>
        </p:blipFill>
        <p:spPr>
          <a:xfrm>
            <a:off x="470748" y="1657760"/>
            <a:ext cx="2590632" cy="4286473"/>
          </a:xfrm>
          <a:prstGeom prst="rect">
            <a:avLst/>
          </a:prstGeom>
        </p:spPr>
      </p:pic>
      <p:pic>
        <p:nvPicPr>
          <p:cNvPr id="5" name="图片 4">
            <a:extLst>
              <a:ext uri="{FF2B5EF4-FFF2-40B4-BE49-F238E27FC236}">
                <a16:creationId xmlns:a16="http://schemas.microsoft.com/office/drawing/2014/main" id="{0C3D6714-470A-2FD9-EE5D-398F05F17DF5}"/>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b="5480"/>
          <a:stretch/>
        </p:blipFill>
        <p:spPr bwMode="auto">
          <a:xfrm>
            <a:off x="3796553" y="2598239"/>
            <a:ext cx="1673860" cy="3221990"/>
          </a:xfrm>
          <a:prstGeom prst="rect">
            <a:avLst/>
          </a:prstGeom>
          <a:ln>
            <a:noFill/>
          </a:ln>
          <a:effectLst>
            <a:softEdge rad="112500"/>
          </a:effectLst>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5173EE76-AF77-F854-0101-6F9946D0ED30}"/>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rightnessContrast bright="20000" contrast="40000"/>
                    </a14:imgEffect>
                  </a14:imgLayer>
                </a14:imgProps>
              </a:ext>
              <a:ext uri="{28A0092B-C50C-407E-A947-70E740481C1C}">
                <a14:useLocalDpi xmlns:a14="http://schemas.microsoft.com/office/drawing/2010/main" val="0"/>
              </a:ext>
            </a:extLst>
          </a:blip>
          <a:srcRect l="5769" t="3104" r="12671" b="-1"/>
          <a:stretch/>
        </p:blipFill>
        <p:spPr bwMode="auto">
          <a:xfrm>
            <a:off x="5931253" y="3177846"/>
            <a:ext cx="2955290" cy="2633049"/>
          </a:xfrm>
          <a:prstGeom prst="rect">
            <a:avLst/>
          </a:prstGeom>
          <a:ln>
            <a:noFill/>
          </a:ln>
          <a:effectLst>
            <a:softEdge rad="112500"/>
          </a:effectLst>
          <a:extLst>
            <a:ext uri="{53640926-AAD7-44D8-BBD7-CCE9431645EC}">
              <a14:shadowObscured xmlns:a14="http://schemas.microsoft.com/office/drawing/2010/main"/>
            </a:ext>
          </a:extLst>
        </p:spPr>
      </p:pic>
      <p:sp>
        <p:nvSpPr>
          <p:cNvPr id="7" name="文本框 6">
            <a:extLst>
              <a:ext uri="{FF2B5EF4-FFF2-40B4-BE49-F238E27FC236}">
                <a16:creationId xmlns:a16="http://schemas.microsoft.com/office/drawing/2014/main" id="{EF559B7C-31CA-E16D-18AB-7A4F752730DC}"/>
              </a:ext>
            </a:extLst>
          </p:cNvPr>
          <p:cNvSpPr txBox="1"/>
          <p:nvPr/>
        </p:nvSpPr>
        <p:spPr>
          <a:xfrm>
            <a:off x="865817" y="6005311"/>
            <a:ext cx="1800493" cy="369332"/>
          </a:xfrm>
          <a:prstGeom prst="rect">
            <a:avLst/>
          </a:prstGeom>
          <a:noFill/>
        </p:spPr>
        <p:txBody>
          <a:bodyPr wrap="none" rtlCol="0">
            <a:spAutoFit/>
          </a:bodyPr>
          <a:lstStyle/>
          <a:p>
            <a:r>
              <a:rPr lang="zh-CN" altLang="en-US" dirty="0">
                <a:solidFill>
                  <a:srgbClr val="0E419C"/>
                </a:solidFill>
                <a:latin typeface="等线" panose="02010600030101010101" pitchFamily="2" charset="-122"/>
                <a:ea typeface="等线" panose="02010600030101010101" pitchFamily="2" charset="-122"/>
              </a:rPr>
              <a:t>温度源：恒温槽</a:t>
            </a:r>
          </a:p>
        </p:txBody>
      </p:sp>
      <p:sp>
        <p:nvSpPr>
          <p:cNvPr id="2" name="文本框 1">
            <a:extLst>
              <a:ext uri="{FF2B5EF4-FFF2-40B4-BE49-F238E27FC236}">
                <a16:creationId xmlns:a16="http://schemas.microsoft.com/office/drawing/2014/main" id="{E638A3EA-BA12-A315-621D-A6F83D580639}"/>
              </a:ext>
            </a:extLst>
          </p:cNvPr>
          <p:cNvSpPr txBox="1"/>
          <p:nvPr/>
        </p:nvSpPr>
        <p:spPr>
          <a:xfrm>
            <a:off x="3207430" y="6005311"/>
            <a:ext cx="2723823" cy="369332"/>
          </a:xfrm>
          <a:prstGeom prst="rect">
            <a:avLst/>
          </a:prstGeom>
          <a:noFill/>
        </p:spPr>
        <p:txBody>
          <a:bodyPr wrap="none" rtlCol="0">
            <a:spAutoFit/>
          </a:bodyPr>
          <a:lstStyle>
            <a:defPPr>
              <a:defRPr lang="zh-CN"/>
            </a:defPPr>
            <a:lvl1pPr>
              <a:defRPr>
                <a:solidFill>
                  <a:srgbClr val="0E419C"/>
                </a:solidFill>
                <a:latin typeface="黑体" panose="02010609060101010101" pitchFamily="49" charset="-122"/>
                <a:ea typeface="黑体" panose="02010609060101010101" pitchFamily="49" charset="-122"/>
              </a:defRPr>
            </a:lvl1pPr>
          </a:lstStyle>
          <a:p>
            <a:r>
              <a:rPr lang="zh-CN" altLang="en-US" dirty="0">
                <a:latin typeface="等线" panose="02010600030101010101" pitchFamily="2" charset="-122"/>
                <a:ea typeface="等线" panose="02010600030101010101" pitchFamily="2" charset="-122"/>
              </a:rPr>
              <a:t>标准仪器：万分位温度计</a:t>
            </a:r>
          </a:p>
        </p:txBody>
      </p:sp>
      <p:sp>
        <p:nvSpPr>
          <p:cNvPr id="8" name="文本框 7">
            <a:extLst>
              <a:ext uri="{FF2B5EF4-FFF2-40B4-BE49-F238E27FC236}">
                <a16:creationId xmlns:a16="http://schemas.microsoft.com/office/drawing/2014/main" id="{7BC1CA72-7742-0CEF-D88D-141842D15990}"/>
              </a:ext>
            </a:extLst>
          </p:cNvPr>
          <p:cNvSpPr txBox="1"/>
          <p:nvPr/>
        </p:nvSpPr>
        <p:spPr>
          <a:xfrm>
            <a:off x="6248412" y="5999420"/>
            <a:ext cx="2828018" cy="369332"/>
          </a:xfrm>
          <a:prstGeom prst="rect">
            <a:avLst/>
          </a:prstGeom>
          <a:noFill/>
        </p:spPr>
        <p:txBody>
          <a:bodyPr wrap="none" rtlCol="0">
            <a:spAutoFit/>
          </a:bodyPr>
          <a:lstStyle>
            <a:defPPr>
              <a:defRPr lang="zh-CN"/>
            </a:defPPr>
            <a:lvl1pPr>
              <a:defRPr>
                <a:solidFill>
                  <a:srgbClr val="0E419C"/>
                </a:solidFill>
                <a:latin typeface="黑体" panose="02010609060101010101" pitchFamily="49" charset="-122"/>
                <a:ea typeface="黑体" panose="02010609060101010101" pitchFamily="49" charset="-122"/>
              </a:defRPr>
            </a:lvl1pPr>
          </a:lstStyle>
          <a:p>
            <a:r>
              <a:rPr lang="zh-CN" altLang="en-US" dirty="0">
                <a:latin typeface="等线" panose="02010600030101010101" pitchFamily="2" charset="-122"/>
                <a:ea typeface="等线" panose="02010600030101010101" pitchFamily="2" charset="-122"/>
              </a:rPr>
              <a:t>待校准：自制</a:t>
            </a:r>
            <a:r>
              <a:rPr lang="en-US" altLang="zh-CN" dirty="0">
                <a:latin typeface="等线" panose="02010600030101010101" pitchFamily="2" charset="-122"/>
                <a:ea typeface="等线" panose="02010600030101010101" pitchFamily="2" charset="-122"/>
              </a:rPr>
              <a:t>Pt100</a:t>
            </a:r>
            <a:r>
              <a:rPr lang="zh-CN" altLang="en-US" dirty="0">
                <a:latin typeface="等线" panose="02010600030101010101" pitchFamily="2" charset="-122"/>
                <a:ea typeface="等线" panose="02010600030101010101" pitchFamily="2" charset="-122"/>
              </a:rPr>
              <a:t>传感器</a:t>
            </a:r>
          </a:p>
        </p:txBody>
      </p:sp>
      <p:pic>
        <p:nvPicPr>
          <p:cNvPr id="9" name="图片 8" descr="电子零件&#10;&#10;中度可信度描述已自动生成">
            <a:extLst>
              <a:ext uri="{FF2B5EF4-FFF2-40B4-BE49-F238E27FC236}">
                <a16:creationId xmlns:a16="http://schemas.microsoft.com/office/drawing/2014/main" id="{59B41DD7-6A37-589B-9BE6-81A8048BCF74}"/>
              </a:ext>
            </a:extLst>
          </p:cNvPr>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20000" contrast="20000"/>
                    </a14:imgEffect>
                  </a14:imgLayer>
                </a14:imgProps>
              </a:ext>
              <a:ext uri="{28A0092B-C50C-407E-A947-70E740481C1C}">
                <a14:useLocalDpi xmlns:a14="http://schemas.microsoft.com/office/drawing/2010/main" val="0"/>
              </a:ext>
            </a:extLst>
          </a:blip>
          <a:srcRect b="54096"/>
          <a:stretch/>
        </p:blipFill>
        <p:spPr bwMode="auto">
          <a:xfrm>
            <a:off x="6533485" y="2598239"/>
            <a:ext cx="1750826" cy="489019"/>
          </a:xfrm>
          <a:prstGeom prst="rect">
            <a:avLst/>
          </a:prstGeom>
          <a:noFill/>
          <a:ln>
            <a:noFill/>
          </a:ln>
        </p:spPr>
      </p:pic>
      <p:sp>
        <p:nvSpPr>
          <p:cNvPr id="12" name="文本框 11">
            <a:extLst>
              <a:ext uri="{FF2B5EF4-FFF2-40B4-BE49-F238E27FC236}">
                <a16:creationId xmlns:a16="http://schemas.microsoft.com/office/drawing/2014/main" id="{69287F78-AFAF-ED68-1CCE-F15EA514771F}"/>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Tree>
    <p:extLst>
      <p:ext uri="{BB962C8B-B14F-4D97-AF65-F5344CB8AC3E}">
        <p14:creationId xmlns:p14="http://schemas.microsoft.com/office/powerpoint/2010/main" val="32620814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3393"/>
    </mc:Choice>
    <mc:Fallback>
      <p:transition advTm="339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14</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sp>
            <p:nvSpPr>
              <p:cNvPr id="33" name="文本框 32">
                <a:extLst>
                  <a:ext uri="{FF2B5EF4-FFF2-40B4-BE49-F238E27FC236}">
                    <a16:creationId xmlns:a16="http://schemas.microsoft.com/office/drawing/2014/main" id="{10E6A0B6-BE3C-D853-0560-02A761C8DED9}"/>
                  </a:ext>
                </a:extLst>
              </p:cNvPr>
              <p:cNvSpPr txBox="1"/>
              <p:nvPr/>
            </p:nvSpPr>
            <p:spPr>
              <a:xfrm>
                <a:off x="8678459"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视频展示</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9264349"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5" y="899428"/>
            <a:ext cx="1206337" cy="369332"/>
            <a:chOff x="934400" y="936575"/>
            <a:chExt cx="1608445"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1477324" cy="492444"/>
            </a:xfrm>
            <a:prstGeom prst="rect">
              <a:avLst/>
            </a:prstGeom>
            <a:noFill/>
          </p:spPr>
          <p:txBody>
            <a:bodyPr wrap="none" rtlCol="0">
              <a:spAutoFit/>
            </a:bodyPr>
            <a:lstStyle/>
            <a:p>
              <a:r>
                <a:rPr lang="zh-CN" altLang="en-US" dirty="0">
                  <a:solidFill>
                    <a:srgbClr val="0E419C"/>
                  </a:solidFill>
                </a:rPr>
                <a:t>实际测试</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7" name="图片 6">
            <a:hlinkClick r:id="rId5" action="ppaction://hlinkfile"/>
            <a:extLst>
              <a:ext uri="{FF2B5EF4-FFF2-40B4-BE49-F238E27FC236}">
                <a16:creationId xmlns:a16="http://schemas.microsoft.com/office/drawing/2014/main" id="{50903D54-04EB-702E-033A-2289F43F772A}"/>
              </a:ext>
            </a:extLst>
          </p:cNvPr>
          <p:cNvPicPr>
            <a:picLocks noChangeAspect="1"/>
          </p:cNvPicPr>
          <p:nvPr/>
        </p:nvPicPr>
        <p:blipFill>
          <a:blip r:embed="rId6"/>
          <a:stretch>
            <a:fillRect/>
          </a:stretch>
        </p:blipFill>
        <p:spPr>
          <a:xfrm>
            <a:off x="1791108" y="829570"/>
            <a:ext cx="5561784" cy="5450142"/>
          </a:xfrm>
          <a:prstGeom prst="rect">
            <a:avLst/>
          </a:prstGeom>
        </p:spPr>
      </p:pic>
      <p:sp>
        <p:nvSpPr>
          <p:cNvPr id="8" name="文本框 7">
            <a:extLst>
              <a:ext uri="{FF2B5EF4-FFF2-40B4-BE49-F238E27FC236}">
                <a16:creationId xmlns:a16="http://schemas.microsoft.com/office/drawing/2014/main" id="{FCDDF889-49F1-28D6-C224-CC39544BC5DA}"/>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pic>
        <p:nvPicPr>
          <p:cNvPr id="15" name="图片 14" descr="图标&#10;&#10;描述已自动生成">
            <a:extLst>
              <a:ext uri="{FF2B5EF4-FFF2-40B4-BE49-F238E27FC236}">
                <a16:creationId xmlns:a16="http://schemas.microsoft.com/office/drawing/2014/main" id="{D78B7B21-149A-3EDB-9B68-E10CBC42C110}"/>
              </a:ext>
            </a:extLst>
          </p:cNvPr>
          <p:cNvPicPr>
            <a:picLocks noChangeAspect="1"/>
          </p:cNvPicPr>
          <p:nvPr/>
        </p:nvPicPr>
        <p:blipFill>
          <a:blip r:embed="rId7">
            <a:alphaModFix amt="85000"/>
            <a:extLst>
              <a:ext uri="{28A0092B-C50C-407E-A947-70E740481C1C}">
                <a14:useLocalDpi xmlns:a14="http://schemas.microsoft.com/office/drawing/2010/main" val="0"/>
              </a:ext>
            </a:extLst>
          </a:blip>
          <a:stretch>
            <a:fillRect/>
          </a:stretch>
        </p:blipFill>
        <p:spPr>
          <a:xfrm>
            <a:off x="2341593" y="1198593"/>
            <a:ext cx="4460814" cy="44608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320320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advTm="2219"/>
    </mc:Choice>
    <mc:Fallback>
      <p:transition advTm="221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水中的轮船&#10;&#10;描述已自动生成">
            <a:extLst>
              <a:ext uri="{FF2B5EF4-FFF2-40B4-BE49-F238E27FC236}">
                <a16:creationId xmlns:a16="http://schemas.microsoft.com/office/drawing/2014/main" id="{347FF355-0A76-AE6F-163B-3E923B7E223B}"/>
              </a:ext>
            </a:extLst>
          </p:cNvPr>
          <p:cNvPicPr>
            <a:picLocks noChangeAspect="1"/>
          </p:cNvPicPr>
          <p:nvPr/>
        </p:nvPicPr>
        <p:blipFill>
          <a:blip r:embed="rId2">
            <a:alphaModFix amt="5000"/>
            <a:extLst>
              <a:ext uri="{28A0092B-C50C-407E-A947-70E740481C1C}">
                <a14:useLocalDpi xmlns:a14="http://schemas.microsoft.com/office/drawing/2010/main" val="0"/>
              </a:ext>
            </a:extLst>
          </a:blip>
          <a:stretch>
            <a:fillRect/>
          </a:stretch>
        </p:blipFill>
        <p:spPr>
          <a:xfrm>
            <a:off x="-11960" y="0"/>
            <a:ext cx="9143998" cy="9143998"/>
          </a:xfrm>
          <a:prstGeom prst="rect">
            <a:avLst/>
          </a:prstGeom>
        </p:spPr>
      </p:pic>
      <p:sp>
        <p:nvSpPr>
          <p:cNvPr id="4" name="iṡ1íḋe"/>
          <p:cNvSpPr/>
          <p:nvPr/>
        </p:nvSpPr>
        <p:spPr>
          <a:xfrm>
            <a:off x="-8662" y="2649035"/>
            <a:ext cx="9161329" cy="1559936"/>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350" dirty="0">
              <a:solidFill>
                <a:srgbClr val="FFFFFF"/>
              </a:solidFill>
              <a:cs typeface="+mn-ea"/>
              <a:sym typeface="+mn-lt"/>
            </a:endParaRPr>
          </a:p>
        </p:txBody>
      </p:sp>
      <p:grpSp>
        <p:nvGrpSpPr>
          <p:cNvPr id="2" name="组合 1"/>
          <p:cNvGrpSpPr/>
          <p:nvPr/>
        </p:nvGrpSpPr>
        <p:grpSpPr>
          <a:xfrm>
            <a:off x="3451340" y="3169787"/>
            <a:ext cx="2566728" cy="949525"/>
            <a:chOff x="963230" y="2267746"/>
            <a:chExt cx="3422300" cy="1266032"/>
          </a:xfrm>
        </p:grpSpPr>
        <p:sp>
          <p:nvSpPr>
            <p:cNvPr id="7" name="文本框 6"/>
            <p:cNvSpPr txBox="1"/>
            <p:nvPr/>
          </p:nvSpPr>
          <p:spPr>
            <a:xfrm>
              <a:off x="980119" y="2267746"/>
              <a:ext cx="3016207" cy="861774"/>
            </a:xfrm>
            <a:prstGeom prst="rect">
              <a:avLst/>
            </a:prstGeom>
            <a:noFill/>
          </p:spPr>
          <p:txBody>
            <a:bodyPr wrap="none" rtlCol="0">
              <a:spAutoFit/>
            </a:bodyPr>
            <a:lstStyle/>
            <a:p>
              <a:r>
                <a:rPr lang="zh-CN" altLang="en-US" sz="3600" spc="450" dirty="0">
                  <a:solidFill>
                    <a:schemeClr val="bg1"/>
                  </a:solidFill>
                  <a:latin typeface="思源黑体 CN Heavy" panose="020B0A00000000000000" pitchFamily="34" charset="-122"/>
                  <a:ea typeface="思源黑体 CN Heavy" panose="020B0A00000000000000" pitchFamily="34" charset="-122"/>
                  <a:cs typeface="+mn-ea"/>
                  <a:sym typeface="+mn-lt"/>
                </a:rPr>
                <a:t>研究结论</a:t>
              </a:r>
            </a:p>
          </p:txBody>
        </p:sp>
        <p:sp>
          <p:nvSpPr>
            <p:cNvPr id="8" name="文本框 7"/>
            <p:cNvSpPr txBox="1"/>
            <p:nvPr/>
          </p:nvSpPr>
          <p:spPr>
            <a:xfrm>
              <a:off x="963230" y="3195224"/>
              <a:ext cx="3422300" cy="338554"/>
            </a:xfrm>
            <a:prstGeom prst="rect">
              <a:avLst/>
            </a:prstGeom>
            <a:noFill/>
          </p:spPr>
          <p:txBody>
            <a:bodyPr wrap="none" rtlCol="0">
              <a:spAutoFit/>
            </a:bodyPr>
            <a:lstStyle/>
            <a:p>
              <a:r>
                <a:rPr lang="en-US" altLang="zh-CN" sz="1050" spc="450" dirty="0">
                  <a:solidFill>
                    <a:schemeClr val="bg1"/>
                  </a:solidFill>
                  <a:cs typeface="+mn-ea"/>
                  <a:sym typeface="+mn-lt"/>
                </a:rPr>
                <a:t>Research Conclusion</a:t>
              </a:r>
            </a:p>
          </p:txBody>
        </p:sp>
      </p:grpSp>
      <p:grpSp>
        <p:nvGrpSpPr>
          <p:cNvPr id="3" name="组合 2"/>
          <p:cNvGrpSpPr/>
          <p:nvPr/>
        </p:nvGrpSpPr>
        <p:grpSpPr>
          <a:xfrm flipV="1">
            <a:off x="3908525" y="1931004"/>
            <a:ext cx="1148060" cy="1126040"/>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975" dirty="0">
                <a:solidFill>
                  <a:srgbClr val="FFFFFF"/>
                </a:solidFill>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3300" dirty="0">
                <a:solidFill>
                  <a:srgbClr val="0E419C"/>
                </a:solidFill>
                <a:cs typeface="+mn-ea"/>
                <a:sym typeface="+mn-lt"/>
              </a:endParaRPr>
            </a:p>
          </p:txBody>
        </p:sp>
      </p:grpSp>
      <p:sp>
        <p:nvSpPr>
          <p:cNvPr id="5" name="文本框 4"/>
          <p:cNvSpPr txBox="1"/>
          <p:nvPr/>
        </p:nvSpPr>
        <p:spPr>
          <a:xfrm>
            <a:off x="4230592" y="2018515"/>
            <a:ext cx="537327" cy="854080"/>
          </a:xfrm>
          <a:prstGeom prst="rect">
            <a:avLst/>
          </a:prstGeom>
          <a:noFill/>
        </p:spPr>
        <p:txBody>
          <a:bodyPr wrap="none" rtlCol="0">
            <a:spAutoFit/>
          </a:bodyPr>
          <a:lstStyle/>
          <a:p>
            <a:r>
              <a:rPr lang="en-US" altLang="zh-CN" sz="4950" b="1" dirty="0">
                <a:solidFill>
                  <a:srgbClr val="0E419C"/>
                </a:solidFill>
                <a:effectLst>
                  <a:outerShdw blurRad="38100" dist="38100" dir="2700000" algn="tl">
                    <a:srgbClr val="000000">
                      <a:alpha val="43137"/>
                    </a:srgbClr>
                  </a:outerShdw>
                </a:effectLst>
                <a:cs typeface="+mn-ea"/>
                <a:sym typeface="+mn-lt"/>
              </a:rPr>
              <a:t>3</a:t>
            </a:r>
            <a:endParaRPr lang="zh-CN" altLang="en-US" sz="4950" b="1" dirty="0">
              <a:solidFill>
                <a:srgbClr val="0E419C"/>
              </a:solidFill>
              <a:effectLst>
                <a:outerShdw blurRad="38100" dist="38100" dir="2700000" algn="tl">
                  <a:srgbClr val="000000">
                    <a:alpha val="43137"/>
                  </a:srgbClr>
                </a:outerShdw>
              </a:effectLst>
              <a:cs typeface="+mn-ea"/>
              <a:sym typeface="+mn-lt"/>
            </a:endParaRPr>
          </a:p>
        </p:txBody>
      </p:sp>
    </p:spTree>
    <p:extLst>
      <p:ext uri="{BB962C8B-B14F-4D97-AF65-F5344CB8AC3E}">
        <p14:creationId xmlns:p14="http://schemas.microsoft.com/office/powerpoint/2010/main" val="216902109"/>
      </p:ext>
    </p:extLst>
  </p:cSld>
  <p:clrMapOvr>
    <a:masterClrMapping/>
  </p:clrMapOvr>
  <mc:AlternateContent xmlns:mc="http://schemas.openxmlformats.org/markup-compatibility/2006">
    <mc:Choice xmlns:p159="http://schemas.microsoft.com/office/powerpoint/2015/09/main" Requires="p159">
      <p:transition advTm="482">
        <p159:morph option="byObject"/>
      </p:transition>
    </mc:Choice>
    <mc:Fallback>
      <p:transition advTm="482">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水中的轮船&#10;&#10;描述已自动生成">
            <a:extLst>
              <a:ext uri="{FF2B5EF4-FFF2-40B4-BE49-F238E27FC236}">
                <a16:creationId xmlns:a16="http://schemas.microsoft.com/office/drawing/2014/main" id="{30B4BB74-2B22-0659-0747-5EF21A78D59A}"/>
              </a:ext>
            </a:extLst>
          </p:cNvPr>
          <p:cNvPicPr>
            <a:picLocks noChangeAspect="1"/>
          </p:cNvPicPr>
          <p:nvPr/>
        </p:nvPicPr>
        <p:blipFill>
          <a:blip r:embed="rId3">
            <a:alphaModFix amt="5000"/>
            <a:extLst>
              <a:ext uri="{28A0092B-C50C-407E-A947-70E740481C1C}">
                <a14:useLocalDpi xmlns:a14="http://schemas.microsoft.com/office/drawing/2010/main" val="0"/>
              </a:ext>
            </a:extLst>
          </a:blip>
          <a:stretch>
            <a:fillRect/>
          </a:stretch>
        </p:blipFill>
        <p:spPr>
          <a:xfrm>
            <a:off x="-11960" y="0"/>
            <a:ext cx="9143998" cy="9143998"/>
          </a:xfrm>
          <a:prstGeom prst="rect">
            <a:avLst/>
          </a:prstGeom>
        </p:spPr>
      </p:pic>
      <p:sp>
        <p:nvSpPr>
          <p:cNvPr id="4" name="iṡ1íḋe"/>
          <p:cNvSpPr/>
          <p:nvPr/>
        </p:nvSpPr>
        <p:spPr>
          <a:xfrm>
            <a:off x="-8662" y="1941072"/>
            <a:ext cx="9161329" cy="1559936"/>
          </a:xfrm>
          <a:prstGeom prst="rect">
            <a:avLst/>
          </a:prstGeom>
          <a:solidFill>
            <a:srgbClr val="0E419C"/>
          </a:solidFill>
          <a:ln>
            <a:noFill/>
          </a:ln>
          <a:effectLst>
            <a:outerShdw blurRad="1016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350" dirty="0">
              <a:solidFill>
                <a:srgbClr val="FFFFFF"/>
              </a:solidFill>
              <a:cs typeface="+mn-ea"/>
              <a:sym typeface="+mn-lt"/>
            </a:endParaRPr>
          </a:p>
        </p:txBody>
      </p:sp>
      <p:grpSp>
        <p:nvGrpSpPr>
          <p:cNvPr id="2" name="组合 1"/>
          <p:cNvGrpSpPr/>
          <p:nvPr/>
        </p:nvGrpSpPr>
        <p:grpSpPr>
          <a:xfrm>
            <a:off x="3464007" y="2461825"/>
            <a:ext cx="2262158" cy="969715"/>
            <a:chOff x="980119" y="2267746"/>
            <a:chExt cx="3016211" cy="1292954"/>
          </a:xfrm>
        </p:grpSpPr>
        <p:sp>
          <p:nvSpPr>
            <p:cNvPr id="7" name="文本框 6"/>
            <p:cNvSpPr txBox="1"/>
            <p:nvPr/>
          </p:nvSpPr>
          <p:spPr>
            <a:xfrm>
              <a:off x="980119" y="2267746"/>
              <a:ext cx="3016211" cy="861775"/>
            </a:xfrm>
            <a:prstGeom prst="rect">
              <a:avLst/>
            </a:prstGeom>
            <a:noFill/>
          </p:spPr>
          <p:txBody>
            <a:bodyPr wrap="none" rtlCol="0">
              <a:spAutoFit/>
            </a:bodyPr>
            <a:lstStyle/>
            <a:p>
              <a:r>
                <a:rPr lang="zh-CN" altLang="en-US" sz="3600" spc="450" dirty="0">
                  <a:solidFill>
                    <a:schemeClr val="bg1"/>
                  </a:solidFill>
                  <a:latin typeface="思源黑体 CN Heavy" panose="020B0A00000000000000" pitchFamily="34" charset="-122"/>
                  <a:ea typeface="思源黑体 CN Heavy" panose="020B0A00000000000000" pitchFamily="34" charset="-122"/>
                  <a:cs typeface="+mn-ea"/>
                  <a:sym typeface="+mn-lt"/>
                </a:rPr>
                <a:t>总体设计</a:t>
              </a:r>
            </a:p>
          </p:txBody>
        </p:sp>
        <p:sp>
          <p:nvSpPr>
            <p:cNvPr id="8" name="文本框 7"/>
            <p:cNvSpPr txBox="1"/>
            <p:nvPr/>
          </p:nvSpPr>
          <p:spPr>
            <a:xfrm>
              <a:off x="1174013" y="3222145"/>
              <a:ext cx="2372872" cy="338555"/>
            </a:xfrm>
            <a:prstGeom prst="rect">
              <a:avLst/>
            </a:prstGeom>
            <a:noFill/>
          </p:spPr>
          <p:txBody>
            <a:bodyPr wrap="none" rtlCol="0">
              <a:spAutoFit/>
            </a:bodyPr>
            <a:lstStyle/>
            <a:p>
              <a:r>
                <a:rPr lang="en-US" altLang="zh-CN" sz="1050" spc="225" dirty="0">
                  <a:solidFill>
                    <a:schemeClr val="bg1">
                      <a:lumMod val="75000"/>
                    </a:schemeClr>
                  </a:solidFill>
                </a:rPr>
                <a:t>Research Methods</a:t>
              </a:r>
              <a:endParaRPr lang="zh-CN" altLang="en-US" sz="1050" spc="225" dirty="0">
                <a:solidFill>
                  <a:schemeClr val="bg1">
                    <a:lumMod val="75000"/>
                  </a:schemeClr>
                </a:solidFill>
              </a:endParaRPr>
            </a:p>
          </p:txBody>
        </p:sp>
      </p:grpSp>
      <p:grpSp>
        <p:nvGrpSpPr>
          <p:cNvPr id="3" name="组合 2"/>
          <p:cNvGrpSpPr/>
          <p:nvPr/>
        </p:nvGrpSpPr>
        <p:grpSpPr>
          <a:xfrm flipV="1">
            <a:off x="3908525" y="1223041"/>
            <a:ext cx="1148060" cy="1126040"/>
            <a:chOff x="6095999" y="760163"/>
            <a:chExt cx="1530746" cy="1501386"/>
          </a:xfrm>
          <a:effectLst>
            <a:outerShdw blurRad="50800" dist="38100" dir="18900000" algn="bl" rotWithShape="0">
              <a:prstClr val="black">
                <a:alpha val="30000"/>
              </a:prstClr>
            </a:outerShdw>
          </a:effectLst>
        </p:grpSpPr>
        <p:sp>
          <p:nvSpPr>
            <p:cNvPr id="9" name="椭圆 8"/>
            <p:cNvSpPr/>
            <p:nvPr/>
          </p:nvSpPr>
          <p:spPr>
            <a:xfrm>
              <a:off x="6095999" y="760163"/>
              <a:ext cx="1530746" cy="1495808"/>
            </a:xfrm>
            <a:prstGeom prst="ellipse">
              <a:avLst/>
            </a:prstGeom>
            <a:gradFill flip="none" rotWithShape="1">
              <a:gsLst>
                <a:gs pos="6000">
                  <a:srgbClr val="0E419C"/>
                </a:gs>
                <a:gs pos="100000">
                  <a:schemeClr val="accent1">
                    <a:lumMod val="80000"/>
                  </a:schemeClr>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975" dirty="0">
                <a:solidFill>
                  <a:srgbClr val="FFFFFF"/>
                </a:solidFill>
                <a:cs typeface="+mn-ea"/>
                <a:sym typeface="+mn-lt"/>
              </a:endParaRPr>
            </a:p>
          </p:txBody>
        </p:sp>
        <p:sp>
          <p:nvSpPr>
            <p:cNvPr id="11" name="椭圆 10"/>
            <p:cNvSpPr/>
            <p:nvPr/>
          </p:nvSpPr>
          <p:spPr>
            <a:xfrm>
              <a:off x="6176912" y="923874"/>
              <a:ext cx="1368920" cy="1337675"/>
            </a:xfrm>
            <a:prstGeom prst="ellipse">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3300" dirty="0">
                <a:solidFill>
                  <a:srgbClr val="0E419C"/>
                </a:solidFill>
                <a:cs typeface="+mn-ea"/>
                <a:sym typeface="+mn-lt"/>
              </a:endParaRPr>
            </a:p>
          </p:txBody>
        </p:sp>
      </p:grpSp>
      <p:sp>
        <p:nvSpPr>
          <p:cNvPr id="5" name="文本框 4"/>
          <p:cNvSpPr txBox="1"/>
          <p:nvPr/>
        </p:nvSpPr>
        <p:spPr>
          <a:xfrm>
            <a:off x="4230592" y="1310552"/>
            <a:ext cx="537327" cy="854080"/>
          </a:xfrm>
          <a:prstGeom prst="rect">
            <a:avLst/>
          </a:prstGeom>
          <a:noFill/>
        </p:spPr>
        <p:txBody>
          <a:bodyPr wrap="none" rtlCol="0">
            <a:spAutoFit/>
          </a:bodyPr>
          <a:lstStyle/>
          <a:p>
            <a:r>
              <a:rPr lang="en-US" altLang="zh-CN" sz="4950" b="1" dirty="0">
                <a:solidFill>
                  <a:srgbClr val="0E419C"/>
                </a:solidFill>
                <a:effectLst>
                  <a:outerShdw blurRad="38100" dist="38100" dir="2700000" algn="tl">
                    <a:srgbClr val="000000">
                      <a:alpha val="43137"/>
                    </a:srgbClr>
                  </a:outerShdw>
                </a:effectLst>
                <a:cs typeface="+mn-ea"/>
                <a:sym typeface="+mn-lt"/>
              </a:rPr>
              <a:t>1</a:t>
            </a:r>
            <a:endParaRPr lang="zh-CN" altLang="en-US" sz="4950" b="1" dirty="0">
              <a:solidFill>
                <a:srgbClr val="0E419C"/>
              </a:solidFill>
              <a:effectLst>
                <a:outerShdw blurRad="38100" dist="38100" dir="2700000" algn="tl">
                  <a:srgbClr val="000000">
                    <a:alpha val="43137"/>
                  </a:srgbClr>
                </a:outerShdw>
              </a:effectLst>
              <a:cs typeface="+mn-ea"/>
              <a:sym typeface="+mn-lt"/>
            </a:endParaRPr>
          </a:p>
        </p:txBody>
      </p:sp>
    </p:spTree>
  </p:cSld>
  <p:clrMapOvr>
    <a:masterClrMapping/>
  </p:clrMapOvr>
  <mc:AlternateContent xmlns:mc="http://schemas.openxmlformats.org/markup-compatibility/2006">
    <mc:Choice xmlns:p159="http://schemas.microsoft.com/office/powerpoint/2015/09/main" Requires="p159">
      <p:transition advTm="788">
        <p159:morph option="byObject"/>
      </p:transition>
    </mc:Choice>
    <mc:Fallback>
      <p:transition advTm="788">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水中的轮船&#10;&#10;描述已自动生成">
            <a:extLst>
              <a:ext uri="{FF2B5EF4-FFF2-40B4-BE49-F238E27FC236}">
                <a16:creationId xmlns:a16="http://schemas.microsoft.com/office/drawing/2014/main" id="{F8531E31-00D7-6CF3-FCD4-EFD9DBF54F12}"/>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46628"/>
            <a:ext cx="9143998" cy="9143998"/>
          </a:xfrm>
          <a:prstGeom prst="rect">
            <a:avLst/>
          </a:prstGeom>
        </p:spPr>
      </p:pic>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15</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4685730" cy="310181"/>
              <a:chOff x="6950981" y="278773"/>
              <a:chExt cx="4685730"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sp>
            <p:nvSpPr>
              <p:cNvPr id="33" name="文本框 32">
                <a:extLst>
                  <a:ext uri="{FF2B5EF4-FFF2-40B4-BE49-F238E27FC236}">
                    <a16:creationId xmlns:a16="http://schemas.microsoft.com/office/drawing/2014/main" id="{10E6A0B6-BE3C-D853-0560-02A761C8DED9}"/>
                  </a:ext>
                </a:extLst>
              </p:cNvPr>
              <p:cNvSpPr txBox="1"/>
              <p:nvPr/>
            </p:nvSpPr>
            <p:spPr>
              <a:xfrm>
                <a:off x="8678459"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视频展示</a:t>
                </a:r>
              </a:p>
            </p:txBody>
          </p:sp>
          <p:sp>
            <p:nvSpPr>
              <p:cNvPr id="34" name="文本框 33">
                <a:extLst>
                  <a:ext uri="{FF2B5EF4-FFF2-40B4-BE49-F238E27FC236}">
                    <a16:creationId xmlns:a16="http://schemas.microsoft.com/office/drawing/2014/main" id="{F2906D9C-AE58-05F0-6976-1C0FE308D6A3}"/>
                  </a:ext>
                </a:extLst>
              </p:cNvPr>
              <p:cNvSpPr txBox="1"/>
              <p:nvPr/>
            </p:nvSpPr>
            <p:spPr>
              <a:xfrm>
                <a:off x="10405947" y="299173"/>
                <a:ext cx="1230764"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10992540"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5" y="899428"/>
            <a:ext cx="744672" cy="369332"/>
            <a:chOff x="934400" y="936575"/>
            <a:chExt cx="992894"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861773" cy="492444"/>
            </a:xfrm>
            <a:prstGeom prst="rect">
              <a:avLst/>
            </a:prstGeom>
            <a:noFill/>
          </p:spPr>
          <p:txBody>
            <a:bodyPr wrap="none" rtlCol="0">
              <a:spAutoFit/>
            </a:bodyPr>
            <a:lstStyle/>
            <a:p>
              <a:r>
                <a:rPr lang="zh-CN" altLang="en-US" dirty="0">
                  <a:solidFill>
                    <a:srgbClr val="0E419C"/>
                  </a:solidFill>
                </a:rPr>
                <a:t>结论</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sp>
        <p:nvSpPr>
          <p:cNvPr id="2" name="文本框 1">
            <a:extLst>
              <a:ext uri="{FF2B5EF4-FFF2-40B4-BE49-F238E27FC236}">
                <a16:creationId xmlns:a16="http://schemas.microsoft.com/office/drawing/2014/main" id="{E23C60D4-9F2C-0C57-AC06-4560ADF6E8F3}"/>
              </a:ext>
            </a:extLst>
          </p:cNvPr>
          <p:cNvSpPr txBox="1"/>
          <p:nvPr/>
        </p:nvSpPr>
        <p:spPr>
          <a:xfrm>
            <a:off x="1241642" y="1733599"/>
            <a:ext cx="6682020" cy="1695401"/>
          </a:xfrm>
          <a:prstGeom prst="rect">
            <a:avLst/>
          </a:prstGeom>
          <a:solidFill>
            <a:schemeClr val="bg1"/>
          </a:solidFill>
          <a:effectLst>
            <a:outerShdw blurRad="50800" dist="38100" dir="2700000" algn="tl" rotWithShape="0">
              <a:prstClr val="black">
                <a:alpha val="40000"/>
              </a:prstClr>
            </a:outerShdw>
          </a:effectLst>
        </p:spPr>
        <p:txBody>
          <a:bodyPr wrap="square" rtlCol="0">
            <a:spAutoFit/>
          </a:bodyPr>
          <a:lstStyle/>
          <a:p>
            <a:pPr>
              <a:lnSpc>
                <a:spcPct val="150000"/>
              </a:lnSpc>
            </a:pPr>
            <a:r>
              <a:rPr lang="en-US" altLang="zh-CN" sz="2400" dirty="0">
                <a:solidFill>
                  <a:srgbClr val="0E419C"/>
                </a:solidFill>
                <a:ea typeface="等线" panose="02010600030101010101" pitchFamily="2" charset="-122"/>
                <a:cs typeface="Times New Roman" panose="02020603050405020304" pitchFamily="18" charset="0"/>
              </a:rPr>
              <a:t>      </a:t>
            </a:r>
            <a:r>
              <a:rPr lang="zh-CN" altLang="en-US" sz="2400" dirty="0">
                <a:solidFill>
                  <a:srgbClr val="0E419C"/>
                </a:solidFill>
                <a:effectLst/>
                <a:ea typeface="等线" panose="02010600030101010101" pitchFamily="2" charset="-122"/>
                <a:cs typeface="Times New Roman" panose="02020603050405020304" pitchFamily="18" charset="0"/>
              </a:rPr>
              <a:t>该系统</a:t>
            </a:r>
            <a:r>
              <a:rPr lang="zh-CN" altLang="en-US" sz="2400" b="1" dirty="0">
                <a:solidFill>
                  <a:srgbClr val="0E419C"/>
                </a:solidFill>
                <a:effectLst/>
                <a:ea typeface="等线" panose="02010600030101010101" pitchFamily="2" charset="-122"/>
                <a:cs typeface="Times New Roman" panose="02020603050405020304" pitchFamily="18" charset="0"/>
              </a:rPr>
              <a:t>减少了人为操作</a:t>
            </a:r>
            <a:r>
              <a:rPr lang="zh-CN" altLang="en-US" sz="2400" dirty="0">
                <a:solidFill>
                  <a:srgbClr val="0E419C"/>
                </a:solidFill>
                <a:effectLst/>
                <a:ea typeface="等线" panose="02010600030101010101" pitchFamily="2" charset="-122"/>
                <a:cs typeface="Times New Roman" panose="02020603050405020304" pitchFamily="18" charset="0"/>
              </a:rPr>
              <a:t>，</a:t>
            </a:r>
            <a:r>
              <a:rPr lang="zh-CN" altLang="en-US" sz="2400" b="1" dirty="0">
                <a:solidFill>
                  <a:srgbClr val="0E419C"/>
                </a:solidFill>
                <a:effectLst/>
                <a:ea typeface="等线" panose="02010600030101010101" pitchFamily="2" charset="-122"/>
                <a:cs typeface="Times New Roman" panose="02020603050405020304" pitchFamily="18" charset="0"/>
              </a:rPr>
              <a:t>提高了校准效率</a:t>
            </a:r>
            <a:r>
              <a:rPr lang="zh-CN" altLang="en-US" sz="2400" dirty="0">
                <a:solidFill>
                  <a:srgbClr val="0E419C"/>
                </a:solidFill>
                <a:effectLst/>
                <a:ea typeface="等线" panose="02010600030101010101" pitchFamily="2" charset="-122"/>
                <a:cs typeface="Times New Roman" panose="02020603050405020304" pitchFamily="18" charset="0"/>
              </a:rPr>
              <a:t>，</a:t>
            </a:r>
            <a:r>
              <a:rPr lang="zh-CN" altLang="zh-CN" sz="2400" dirty="0">
                <a:solidFill>
                  <a:srgbClr val="0E419C"/>
                </a:solidFill>
                <a:effectLst/>
                <a:ea typeface="等线" panose="02010600030101010101" pitchFamily="2" charset="-122"/>
                <a:cs typeface="Times New Roman" panose="02020603050405020304" pitchFamily="18" charset="0"/>
              </a:rPr>
              <a:t>为深海温度传感器的校准提供了一个</a:t>
            </a:r>
            <a:r>
              <a:rPr lang="zh-CN" altLang="zh-CN" sz="2400" b="1" dirty="0">
                <a:solidFill>
                  <a:srgbClr val="0E419C"/>
                </a:solidFill>
                <a:effectLst/>
                <a:ea typeface="等线" panose="02010600030101010101" pitchFamily="2" charset="-122"/>
                <a:cs typeface="Times New Roman" panose="02020603050405020304" pitchFamily="18" charset="0"/>
              </a:rPr>
              <a:t>高效、可靠、兼容</a:t>
            </a:r>
            <a:r>
              <a:rPr lang="zh-CN" altLang="zh-CN" sz="2400" dirty="0">
                <a:solidFill>
                  <a:srgbClr val="0E419C"/>
                </a:solidFill>
                <a:effectLst/>
                <a:ea typeface="等线" panose="02010600030101010101" pitchFamily="2" charset="-122"/>
                <a:cs typeface="Times New Roman" panose="02020603050405020304" pitchFamily="18" charset="0"/>
              </a:rPr>
              <a:t>的解决方案</a:t>
            </a:r>
            <a:r>
              <a:rPr lang="zh-CN" altLang="en-US" sz="2400" dirty="0">
                <a:solidFill>
                  <a:srgbClr val="0E419C"/>
                </a:solidFill>
                <a:ea typeface="等线" panose="02010600030101010101" pitchFamily="2" charset="-122"/>
                <a:cs typeface="Times New Roman" panose="02020603050405020304" pitchFamily="18" charset="0"/>
              </a:rPr>
              <a:t>。</a:t>
            </a:r>
            <a:endParaRPr lang="zh-CN" altLang="en-US" sz="2400" dirty="0">
              <a:solidFill>
                <a:srgbClr val="0E419C"/>
              </a:solidFill>
            </a:endParaRPr>
          </a:p>
        </p:txBody>
      </p:sp>
    </p:spTree>
    <p:extLst>
      <p:ext uri="{BB962C8B-B14F-4D97-AF65-F5344CB8AC3E}">
        <p14:creationId xmlns:p14="http://schemas.microsoft.com/office/powerpoint/2010/main" val="2373921338"/>
      </p:ext>
    </p:extLst>
  </p:cSld>
  <p:clrMapOvr>
    <a:masterClrMapping/>
  </p:clrMapOvr>
  <mc:AlternateContent xmlns:mc="http://schemas.openxmlformats.org/markup-compatibility/2006">
    <mc:Choice xmlns:p14="http://schemas.microsoft.com/office/powerpoint/2010/main" Requires="p14">
      <p:transition p14:dur="0" advTm="2649"/>
    </mc:Choice>
    <mc:Fallback>
      <p:transition advTm="264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矩形 15"/>
          <p:cNvSpPr/>
          <p:nvPr/>
        </p:nvSpPr>
        <p:spPr>
          <a:xfrm>
            <a:off x="17491" y="998731"/>
            <a:ext cx="9166751" cy="5002020"/>
          </a:xfrm>
          <a:prstGeom prst="rect">
            <a:avLst/>
          </a:prstGeom>
          <a:blipFill dpi="0" rotWithShape="1">
            <a:blip r:embed="rId4">
              <a:alphaModFix amt="14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 name="iṡ1íḋe"/>
          <p:cNvSpPr/>
          <p:nvPr/>
        </p:nvSpPr>
        <p:spPr>
          <a:xfrm>
            <a:off x="-8662" y="857248"/>
            <a:ext cx="9161329" cy="4587975"/>
          </a:xfrm>
          <a:prstGeom prst="rect">
            <a:avLst/>
          </a:prstGeom>
          <a:solidFill>
            <a:srgbClr val="0E419C"/>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sz="1350" dirty="0">
              <a:solidFill>
                <a:srgbClr val="FFFFFF"/>
              </a:solidFill>
              <a:cs typeface="+mn-ea"/>
              <a:sym typeface="+mn-lt"/>
            </a:endParaRPr>
          </a:p>
        </p:txBody>
      </p:sp>
      <p:grpSp>
        <p:nvGrpSpPr>
          <p:cNvPr id="2" name="组合 1"/>
          <p:cNvGrpSpPr/>
          <p:nvPr/>
        </p:nvGrpSpPr>
        <p:grpSpPr>
          <a:xfrm>
            <a:off x="1969374" y="2852936"/>
            <a:ext cx="5262979" cy="1440160"/>
            <a:chOff x="789039" y="1613565"/>
            <a:chExt cx="7017308" cy="1920214"/>
          </a:xfrm>
        </p:grpSpPr>
        <p:sp>
          <p:nvSpPr>
            <p:cNvPr id="7" name="文本框 6"/>
            <p:cNvSpPr txBox="1"/>
            <p:nvPr/>
          </p:nvSpPr>
          <p:spPr>
            <a:xfrm>
              <a:off x="789039" y="1613565"/>
              <a:ext cx="7017308" cy="1046440"/>
            </a:xfrm>
            <a:prstGeom prst="rect">
              <a:avLst/>
            </a:prstGeom>
            <a:noFill/>
          </p:spPr>
          <p:txBody>
            <a:bodyPr wrap="none" rtlCol="0">
              <a:spAutoFit/>
            </a:bodyPr>
            <a:lstStyle/>
            <a:p>
              <a:pPr algn="ctr"/>
              <a:r>
                <a:rPr lang="zh-CN" altLang="en-US" sz="4500" spc="450" dirty="0">
                  <a:solidFill>
                    <a:schemeClr val="bg1"/>
                  </a:solidFill>
                  <a:latin typeface="思源黑体 CN Heavy" panose="020B0A00000000000000" pitchFamily="34" charset="-122"/>
                  <a:ea typeface="思源黑体 CN Heavy" panose="020B0A00000000000000" pitchFamily="34" charset="-122"/>
                  <a:cs typeface="+mn-ea"/>
                  <a:sym typeface="+mn-lt"/>
                </a:rPr>
                <a:t>恳请老师批评指正</a:t>
              </a:r>
            </a:p>
          </p:txBody>
        </p:sp>
        <p:sp>
          <p:nvSpPr>
            <p:cNvPr id="8" name="文本框 7"/>
            <p:cNvSpPr txBox="1"/>
            <p:nvPr/>
          </p:nvSpPr>
          <p:spPr>
            <a:xfrm>
              <a:off x="2228497" y="3195224"/>
              <a:ext cx="246308" cy="338555"/>
            </a:xfrm>
            <a:prstGeom prst="rect">
              <a:avLst/>
            </a:prstGeom>
            <a:noFill/>
          </p:spPr>
          <p:txBody>
            <a:bodyPr wrap="none" rtlCol="0">
              <a:spAutoFit/>
            </a:bodyPr>
            <a:lstStyle/>
            <a:p>
              <a:pPr algn="ctr"/>
              <a:endParaRPr lang="zh-CN" altLang="en-US" sz="1050" spc="450" dirty="0">
                <a:solidFill>
                  <a:schemeClr val="bg1"/>
                </a:solidFill>
                <a:cs typeface="+mn-ea"/>
                <a:sym typeface="+mn-lt"/>
              </a:endParaRPr>
            </a:p>
          </p:txBody>
        </p:sp>
      </p:grpSp>
      <p:pic>
        <p:nvPicPr>
          <p:cNvPr id="15" name="图片 14"/>
          <p:cNvPicPr>
            <a:picLocks noChangeAspect="1"/>
          </p:cNvPicPr>
          <p:nvPr/>
        </p:nvPicPr>
        <p:blipFill>
          <a:blip r:embed="rId5">
            <a:extLst>
              <a:ext uri="{28A0092B-C50C-407E-A947-70E740481C1C}">
                <a14:useLocalDpi xmlns:a14="http://schemas.microsoft.com/office/drawing/2010/main" val="0"/>
              </a:ext>
            </a:extLst>
          </a:blip>
          <a:srcRect/>
          <a:stretch/>
        </p:blipFill>
        <p:spPr>
          <a:xfrm>
            <a:off x="2977261" y="1251034"/>
            <a:ext cx="2835474" cy="953830"/>
          </a:xfrm>
          <a:prstGeom prst="rect">
            <a:avLst/>
          </a:prstGeom>
        </p:spPr>
      </p:pic>
      <p:sp>
        <p:nvSpPr>
          <p:cNvPr id="17" name="文本框 16"/>
          <p:cNvSpPr txBox="1"/>
          <p:nvPr/>
        </p:nvSpPr>
        <p:spPr>
          <a:xfrm>
            <a:off x="2338296" y="3877598"/>
            <a:ext cx="4572085" cy="415498"/>
          </a:xfrm>
          <a:prstGeom prst="rect">
            <a:avLst/>
          </a:prstGeom>
          <a:noFill/>
        </p:spPr>
        <p:txBody>
          <a:bodyPr wrap="none" rtlCol="0">
            <a:spAutoFit/>
          </a:bodyPr>
          <a:lstStyle/>
          <a:p>
            <a:r>
              <a:rPr lang="en-US" altLang="zh-CN" sz="2100" spc="450" dirty="0">
                <a:solidFill>
                  <a:schemeClr val="bg1">
                    <a:alpha val="44000"/>
                  </a:schemeClr>
                </a:solidFill>
                <a:cs typeface="+mn-ea"/>
                <a:sym typeface="+mn-lt"/>
              </a:rPr>
              <a:t>THANKS FOR LISTENING</a:t>
            </a:r>
            <a:endParaRPr lang="zh-CN" altLang="en-US" sz="2100" spc="450" dirty="0">
              <a:solidFill>
                <a:schemeClr val="bg1">
                  <a:alpha val="44000"/>
                </a:schemeClr>
              </a:solidFill>
              <a:cs typeface="+mn-ea"/>
              <a:sym typeface="+mn-lt"/>
            </a:endParaRPr>
          </a:p>
        </p:txBody>
      </p:sp>
      <p:grpSp>
        <p:nvGrpSpPr>
          <p:cNvPr id="18" name="组合 17">
            <a:extLst>
              <a:ext uri="{FF2B5EF4-FFF2-40B4-BE49-F238E27FC236}">
                <a16:creationId xmlns:a16="http://schemas.microsoft.com/office/drawing/2014/main" id="{F220AF4C-E572-A2A4-5640-259169D12915}"/>
              </a:ext>
            </a:extLst>
          </p:cNvPr>
          <p:cNvGrpSpPr/>
          <p:nvPr/>
        </p:nvGrpSpPr>
        <p:grpSpPr>
          <a:xfrm>
            <a:off x="305527" y="6021288"/>
            <a:ext cx="8678297" cy="300304"/>
            <a:chOff x="205850" y="5616012"/>
            <a:chExt cx="11571062" cy="400404"/>
          </a:xfrm>
        </p:grpSpPr>
        <p:grpSp>
          <p:nvGrpSpPr>
            <p:cNvPr id="19" name="组合 18">
              <a:extLst>
                <a:ext uri="{FF2B5EF4-FFF2-40B4-BE49-F238E27FC236}">
                  <a16:creationId xmlns:a16="http://schemas.microsoft.com/office/drawing/2014/main" id="{FD955B89-BCC7-C25E-B2DC-FCF10C9BF454}"/>
                </a:ext>
              </a:extLst>
            </p:cNvPr>
            <p:cNvGrpSpPr/>
            <p:nvPr/>
          </p:nvGrpSpPr>
          <p:grpSpPr>
            <a:xfrm>
              <a:off x="573752" y="5616012"/>
              <a:ext cx="11203160" cy="400404"/>
              <a:chOff x="963351" y="4996864"/>
              <a:chExt cx="11203160" cy="400404"/>
            </a:xfrm>
          </p:grpSpPr>
          <p:sp>
            <p:nvSpPr>
              <p:cNvPr id="23" name="文本框 22">
                <a:extLst>
                  <a:ext uri="{FF2B5EF4-FFF2-40B4-BE49-F238E27FC236}">
                    <a16:creationId xmlns:a16="http://schemas.microsoft.com/office/drawing/2014/main" id="{9D86579C-A2D3-09EB-0315-B98CDC8DD273}"/>
                  </a:ext>
                </a:extLst>
              </p:cNvPr>
              <p:cNvSpPr txBox="1"/>
              <p:nvPr/>
            </p:nvSpPr>
            <p:spPr>
              <a:xfrm>
                <a:off x="963351" y="4997159"/>
                <a:ext cx="2176237" cy="400109"/>
              </a:xfrm>
              <a:prstGeom prst="rect">
                <a:avLst/>
              </a:prstGeom>
              <a:noFill/>
            </p:spPr>
            <p:txBody>
              <a:bodyPr wrap="none" rtlCol="0">
                <a:spAutoFit/>
              </a:bodyPr>
              <a:lstStyle/>
              <a:p>
                <a:pPr algn="ctr"/>
                <a:r>
                  <a:rPr lang="zh-CN" altLang="en-US" sz="1350" b="1" spc="225" dirty="0">
                    <a:solidFill>
                      <a:srgbClr val="122E66"/>
                    </a:solidFill>
                    <a:cs typeface="+mn-ea"/>
                    <a:sym typeface="+mn-lt"/>
                  </a:rPr>
                  <a:t>答辩人：陈俊健</a:t>
                </a:r>
              </a:p>
            </p:txBody>
          </p:sp>
          <p:sp>
            <p:nvSpPr>
              <p:cNvPr id="24" name="文本框 23">
                <a:extLst>
                  <a:ext uri="{FF2B5EF4-FFF2-40B4-BE49-F238E27FC236}">
                    <a16:creationId xmlns:a16="http://schemas.microsoft.com/office/drawing/2014/main" id="{8EA507DE-A4A6-D8CF-38BF-759D001F3CC1}"/>
                  </a:ext>
                </a:extLst>
              </p:cNvPr>
              <p:cNvSpPr txBox="1"/>
              <p:nvPr/>
            </p:nvSpPr>
            <p:spPr>
              <a:xfrm>
                <a:off x="9336248" y="4996864"/>
                <a:ext cx="2830263" cy="400108"/>
              </a:xfrm>
              <a:prstGeom prst="rect">
                <a:avLst/>
              </a:prstGeom>
              <a:noFill/>
            </p:spPr>
            <p:txBody>
              <a:bodyPr wrap="none" rtlCol="0">
                <a:spAutoFit/>
              </a:bodyPr>
              <a:lstStyle/>
              <a:p>
                <a:pPr algn="ctr"/>
                <a:r>
                  <a:rPr lang="zh-CN" altLang="en-US" sz="1350" b="1" spc="225" dirty="0">
                    <a:solidFill>
                      <a:srgbClr val="122E66"/>
                    </a:solidFill>
                    <a:cs typeface="+mn-ea"/>
                    <a:sym typeface="+mn-lt"/>
                  </a:rPr>
                  <a:t>答辩时间：</a:t>
                </a:r>
                <a:r>
                  <a:rPr lang="en-US" altLang="zh-CN" sz="1350" b="1" spc="225" dirty="0">
                    <a:solidFill>
                      <a:srgbClr val="122E66"/>
                    </a:solidFill>
                    <a:cs typeface="+mn-ea"/>
                    <a:sym typeface="+mn-lt"/>
                  </a:rPr>
                  <a:t>2023/6/8</a:t>
                </a:r>
                <a:endParaRPr lang="zh-CN" altLang="en-US" sz="1350" b="1" spc="225" dirty="0">
                  <a:solidFill>
                    <a:srgbClr val="122E66"/>
                  </a:solidFill>
                  <a:cs typeface="+mn-ea"/>
                  <a:sym typeface="+mn-lt"/>
                </a:endParaRPr>
              </a:p>
            </p:txBody>
          </p:sp>
          <p:sp>
            <p:nvSpPr>
              <p:cNvPr id="25" name="文本框 24">
                <a:extLst>
                  <a:ext uri="{FF2B5EF4-FFF2-40B4-BE49-F238E27FC236}">
                    <a16:creationId xmlns:a16="http://schemas.microsoft.com/office/drawing/2014/main" id="{3ED6A9B5-EA3F-BFCD-E1BA-3274720939B0}"/>
                  </a:ext>
                </a:extLst>
              </p:cNvPr>
              <p:cNvSpPr txBox="1"/>
              <p:nvPr/>
            </p:nvSpPr>
            <p:spPr>
              <a:xfrm>
                <a:off x="5271846" y="4996864"/>
                <a:ext cx="1900520" cy="400108"/>
              </a:xfrm>
              <a:prstGeom prst="rect">
                <a:avLst/>
              </a:prstGeom>
              <a:noFill/>
            </p:spPr>
            <p:txBody>
              <a:bodyPr wrap="none" rtlCol="0">
                <a:spAutoFit/>
              </a:bodyPr>
              <a:lstStyle/>
              <a:p>
                <a:pPr algn="ctr"/>
                <a:r>
                  <a:rPr lang="zh-CN" altLang="en-US" sz="1350" b="1" spc="225" dirty="0">
                    <a:solidFill>
                      <a:srgbClr val="122E66"/>
                    </a:solidFill>
                    <a:cs typeface="+mn-ea"/>
                    <a:sym typeface="+mn-lt"/>
                  </a:rPr>
                  <a:t>导师：王永华</a:t>
                </a:r>
              </a:p>
            </p:txBody>
          </p:sp>
        </p:grpSp>
        <p:sp>
          <p:nvSpPr>
            <p:cNvPr id="20" name="iconfont-1047-784241">
              <a:extLst>
                <a:ext uri="{FF2B5EF4-FFF2-40B4-BE49-F238E27FC236}">
                  <a16:creationId xmlns:a16="http://schemas.microsoft.com/office/drawing/2014/main" id="{3D82CA48-D1AF-8E60-9573-34D928408902}"/>
                </a:ext>
              </a:extLst>
            </p:cNvPr>
            <p:cNvSpPr/>
            <p:nvPr/>
          </p:nvSpPr>
          <p:spPr>
            <a:xfrm>
              <a:off x="8679425" y="5639287"/>
              <a:ext cx="315295" cy="314885"/>
            </a:xfrm>
            <a:custGeom>
              <a:avLst/>
              <a:gdLst>
                <a:gd name="T0" fmla="*/ 11189 w 11189"/>
                <a:gd name="T1" fmla="*/ 5643 h 11177"/>
                <a:gd name="T2" fmla="*/ 11189 w 11189"/>
                <a:gd name="T3" fmla="*/ 5589 h 11177"/>
                <a:gd name="T4" fmla="*/ 11189 w 11189"/>
                <a:gd name="T5" fmla="*/ 5535 h 11177"/>
                <a:gd name="T6" fmla="*/ 5595 w 11189"/>
                <a:gd name="T7" fmla="*/ 0 h 11177"/>
                <a:gd name="T8" fmla="*/ 0 w 11189"/>
                <a:gd name="T9" fmla="*/ 5535 h 11177"/>
                <a:gd name="T10" fmla="*/ 1 w 11189"/>
                <a:gd name="T11" fmla="*/ 5589 h 11177"/>
                <a:gd name="T12" fmla="*/ 0 w 11189"/>
                <a:gd name="T13" fmla="*/ 5643 h 11177"/>
                <a:gd name="T14" fmla="*/ 5595 w 11189"/>
                <a:gd name="T15" fmla="*/ 11177 h 11177"/>
                <a:gd name="T16" fmla="*/ 11189 w 11189"/>
                <a:gd name="T17" fmla="*/ 5643 h 11177"/>
                <a:gd name="T18" fmla="*/ 5595 w 11189"/>
                <a:gd name="T19" fmla="*/ 10124 h 11177"/>
                <a:gd name="T20" fmla="*/ 1156 w 11189"/>
                <a:gd name="T21" fmla="*/ 5643 h 11177"/>
                <a:gd name="T22" fmla="*/ 1156 w 11189"/>
                <a:gd name="T23" fmla="*/ 5611 h 11177"/>
                <a:gd name="T24" fmla="*/ 1156 w 11189"/>
                <a:gd name="T25" fmla="*/ 5611 h 11177"/>
                <a:gd name="T26" fmla="*/ 1156 w 11189"/>
                <a:gd name="T27" fmla="*/ 5589 h 11177"/>
                <a:gd name="T28" fmla="*/ 1156 w 11189"/>
                <a:gd name="T29" fmla="*/ 5567 h 11177"/>
                <a:gd name="T30" fmla="*/ 1156 w 11189"/>
                <a:gd name="T31" fmla="*/ 5567 h 11177"/>
                <a:gd name="T32" fmla="*/ 1156 w 11189"/>
                <a:gd name="T33" fmla="*/ 5535 h 11177"/>
                <a:gd name="T34" fmla="*/ 5595 w 11189"/>
                <a:gd name="T35" fmla="*/ 1054 h 11177"/>
                <a:gd name="T36" fmla="*/ 10034 w 11189"/>
                <a:gd name="T37" fmla="*/ 5535 h 11177"/>
                <a:gd name="T38" fmla="*/ 10033 w 11189"/>
                <a:gd name="T39" fmla="*/ 5567 h 11177"/>
                <a:gd name="T40" fmla="*/ 10033 w 11189"/>
                <a:gd name="T41" fmla="*/ 5567 h 11177"/>
                <a:gd name="T42" fmla="*/ 10033 w 11189"/>
                <a:gd name="T43" fmla="*/ 5589 h 11177"/>
                <a:gd name="T44" fmla="*/ 10033 w 11189"/>
                <a:gd name="T45" fmla="*/ 5611 h 11177"/>
                <a:gd name="T46" fmla="*/ 10033 w 11189"/>
                <a:gd name="T47" fmla="*/ 5611 h 11177"/>
                <a:gd name="T48" fmla="*/ 10034 w 11189"/>
                <a:gd name="T49" fmla="*/ 5643 h 11177"/>
                <a:gd name="T50" fmla="*/ 5595 w 11189"/>
                <a:gd name="T51" fmla="*/ 10124 h 11177"/>
                <a:gd name="T52" fmla="*/ 4818 w 11189"/>
                <a:gd name="T53" fmla="*/ 5514 h 11177"/>
                <a:gd name="T54" fmla="*/ 4804 w 11189"/>
                <a:gd name="T55" fmla="*/ 5611 h 11177"/>
                <a:gd name="T56" fmla="*/ 4804 w 11189"/>
                <a:gd name="T57" fmla="*/ 6034 h 11177"/>
                <a:gd name="T58" fmla="*/ 5167 w 11189"/>
                <a:gd name="T59" fmla="*/ 6397 h 11177"/>
                <a:gd name="T60" fmla="*/ 8440 w 11189"/>
                <a:gd name="T61" fmla="*/ 6397 h 11177"/>
                <a:gd name="T62" fmla="*/ 8803 w 11189"/>
                <a:gd name="T63" fmla="*/ 6034 h 11177"/>
                <a:gd name="T64" fmla="*/ 8803 w 11189"/>
                <a:gd name="T65" fmla="*/ 5611 h 11177"/>
                <a:gd name="T66" fmla="*/ 8440 w 11189"/>
                <a:gd name="T67" fmla="*/ 5249 h 11177"/>
                <a:gd name="T68" fmla="*/ 5966 w 11189"/>
                <a:gd name="T69" fmla="*/ 5249 h 11177"/>
                <a:gd name="T70" fmla="*/ 5966 w 11189"/>
                <a:gd name="T71" fmla="*/ 2069 h 11177"/>
                <a:gd name="T72" fmla="*/ 5604 w 11189"/>
                <a:gd name="T73" fmla="*/ 1706 h 11177"/>
                <a:gd name="T74" fmla="*/ 5180 w 11189"/>
                <a:gd name="T75" fmla="*/ 1706 h 11177"/>
                <a:gd name="T76" fmla="*/ 4818 w 11189"/>
                <a:gd name="T77" fmla="*/ 2069 h 11177"/>
                <a:gd name="T78" fmla="*/ 4818 w 11189"/>
                <a:gd name="T79" fmla="*/ 5514 h 11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189" h="11177">
                  <a:moveTo>
                    <a:pt x="11189" y="5643"/>
                  </a:moveTo>
                  <a:cubicBezTo>
                    <a:pt x="11189" y="5625"/>
                    <a:pt x="11189" y="5607"/>
                    <a:pt x="11189" y="5589"/>
                  </a:cubicBezTo>
                  <a:cubicBezTo>
                    <a:pt x="11189" y="5571"/>
                    <a:pt x="11189" y="5553"/>
                    <a:pt x="11189" y="5535"/>
                  </a:cubicBezTo>
                  <a:cubicBezTo>
                    <a:pt x="11189" y="2478"/>
                    <a:pt x="8684" y="0"/>
                    <a:pt x="5595" y="0"/>
                  </a:cubicBezTo>
                  <a:cubicBezTo>
                    <a:pt x="2505" y="0"/>
                    <a:pt x="0" y="2478"/>
                    <a:pt x="0" y="5535"/>
                  </a:cubicBezTo>
                  <a:cubicBezTo>
                    <a:pt x="0" y="5553"/>
                    <a:pt x="1" y="5571"/>
                    <a:pt x="1" y="5589"/>
                  </a:cubicBezTo>
                  <a:cubicBezTo>
                    <a:pt x="1" y="5607"/>
                    <a:pt x="0" y="5625"/>
                    <a:pt x="0" y="5643"/>
                  </a:cubicBezTo>
                  <a:cubicBezTo>
                    <a:pt x="0" y="8700"/>
                    <a:pt x="2505" y="11177"/>
                    <a:pt x="5595" y="11177"/>
                  </a:cubicBezTo>
                  <a:cubicBezTo>
                    <a:pt x="8684" y="11177"/>
                    <a:pt x="11189" y="8700"/>
                    <a:pt x="11189" y="5643"/>
                  </a:cubicBezTo>
                  <a:close/>
                  <a:moveTo>
                    <a:pt x="5595" y="10124"/>
                  </a:moveTo>
                  <a:cubicBezTo>
                    <a:pt x="3143" y="10124"/>
                    <a:pt x="1156" y="8118"/>
                    <a:pt x="1156" y="5643"/>
                  </a:cubicBezTo>
                  <a:cubicBezTo>
                    <a:pt x="1156" y="5632"/>
                    <a:pt x="1156" y="5622"/>
                    <a:pt x="1156" y="5611"/>
                  </a:cubicBezTo>
                  <a:lnTo>
                    <a:pt x="1156" y="5611"/>
                  </a:lnTo>
                  <a:cubicBezTo>
                    <a:pt x="1156" y="5604"/>
                    <a:pt x="1156" y="5596"/>
                    <a:pt x="1156" y="5589"/>
                  </a:cubicBezTo>
                  <a:cubicBezTo>
                    <a:pt x="1156" y="5582"/>
                    <a:pt x="1156" y="5574"/>
                    <a:pt x="1156" y="5567"/>
                  </a:cubicBezTo>
                  <a:lnTo>
                    <a:pt x="1156" y="5567"/>
                  </a:lnTo>
                  <a:cubicBezTo>
                    <a:pt x="1156" y="5556"/>
                    <a:pt x="1156" y="5546"/>
                    <a:pt x="1156" y="5535"/>
                  </a:cubicBezTo>
                  <a:cubicBezTo>
                    <a:pt x="1156" y="3060"/>
                    <a:pt x="3143" y="1054"/>
                    <a:pt x="5595" y="1054"/>
                  </a:cubicBezTo>
                  <a:cubicBezTo>
                    <a:pt x="8046" y="1054"/>
                    <a:pt x="10034" y="3060"/>
                    <a:pt x="10034" y="5535"/>
                  </a:cubicBezTo>
                  <a:cubicBezTo>
                    <a:pt x="10034" y="5546"/>
                    <a:pt x="10033" y="5556"/>
                    <a:pt x="10033" y="5567"/>
                  </a:cubicBezTo>
                  <a:lnTo>
                    <a:pt x="10033" y="5567"/>
                  </a:lnTo>
                  <a:cubicBezTo>
                    <a:pt x="10033" y="5574"/>
                    <a:pt x="10033" y="5582"/>
                    <a:pt x="10033" y="5589"/>
                  </a:cubicBezTo>
                  <a:cubicBezTo>
                    <a:pt x="10033" y="5596"/>
                    <a:pt x="10033" y="5604"/>
                    <a:pt x="10033" y="5611"/>
                  </a:cubicBezTo>
                  <a:lnTo>
                    <a:pt x="10033" y="5611"/>
                  </a:lnTo>
                  <a:cubicBezTo>
                    <a:pt x="10034" y="5622"/>
                    <a:pt x="10034" y="5632"/>
                    <a:pt x="10034" y="5643"/>
                  </a:cubicBezTo>
                  <a:cubicBezTo>
                    <a:pt x="10034" y="8118"/>
                    <a:pt x="8046" y="10124"/>
                    <a:pt x="5595" y="10124"/>
                  </a:cubicBezTo>
                  <a:close/>
                  <a:moveTo>
                    <a:pt x="4818" y="5514"/>
                  </a:moveTo>
                  <a:cubicBezTo>
                    <a:pt x="4809" y="5545"/>
                    <a:pt x="4804" y="5577"/>
                    <a:pt x="4804" y="5611"/>
                  </a:cubicBezTo>
                  <a:lnTo>
                    <a:pt x="4804" y="6034"/>
                  </a:lnTo>
                  <a:cubicBezTo>
                    <a:pt x="4804" y="6235"/>
                    <a:pt x="4967" y="6397"/>
                    <a:pt x="5167" y="6397"/>
                  </a:cubicBezTo>
                  <a:lnTo>
                    <a:pt x="8440" y="6397"/>
                  </a:lnTo>
                  <a:cubicBezTo>
                    <a:pt x="8640" y="6397"/>
                    <a:pt x="8803" y="6235"/>
                    <a:pt x="8803" y="6034"/>
                  </a:cubicBezTo>
                  <a:lnTo>
                    <a:pt x="8803" y="5611"/>
                  </a:lnTo>
                  <a:cubicBezTo>
                    <a:pt x="8803" y="5411"/>
                    <a:pt x="8640" y="5249"/>
                    <a:pt x="8440" y="5249"/>
                  </a:cubicBezTo>
                  <a:lnTo>
                    <a:pt x="5966" y="5249"/>
                  </a:lnTo>
                  <a:lnTo>
                    <a:pt x="5966" y="2069"/>
                  </a:lnTo>
                  <a:cubicBezTo>
                    <a:pt x="5966" y="1869"/>
                    <a:pt x="5804" y="1706"/>
                    <a:pt x="5604" y="1706"/>
                  </a:cubicBezTo>
                  <a:lnTo>
                    <a:pt x="5180" y="1706"/>
                  </a:lnTo>
                  <a:cubicBezTo>
                    <a:pt x="4980" y="1706"/>
                    <a:pt x="4818" y="1869"/>
                    <a:pt x="4818" y="2069"/>
                  </a:cubicBezTo>
                  <a:lnTo>
                    <a:pt x="4818" y="5514"/>
                  </a:lnTo>
                  <a:close/>
                </a:path>
              </a:pathLst>
            </a:cu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122E66"/>
                </a:solidFill>
                <a:cs typeface="+mn-ea"/>
                <a:sym typeface="+mn-lt"/>
              </a:endParaRPr>
            </a:p>
          </p:txBody>
        </p:sp>
        <p:pic>
          <p:nvPicPr>
            <p:cNvPr id="21" name="图形 20">
              <a:extLst>
                <a:ext uri="{FF2B5EF4-FFF2-40B4-BE49-F238E27FC236}">
                  <a16:creationId xmlns:a16="http://schemas.microsoft.com/office/drawing/2014/main" id="{BF8EC3A1-432D-CA69-EA79-91F56043D1A7}"/>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5850" y="5616306"/>
              <a:ext cx="369332" cy="369332"/>
            </a:xfrm>
            <a:prstGeom prst="rect">
              <a:avLst/>
            </a:prstGeom>
          </p:spPr>
        </p:pic>
        <p:pic>
          <p:nvPicPr>
            <p:cNvPr id="22" name="图形 21">
              <a:extLst>
                <a:ext uri="{FF2B5EF4-FFF2-40B4-BE49-F238E27FC236}">
                  <a16:creationId xmlns:a16="http://schemas.microsoft.com/office/drawing/2014/main" id="{29B481D9-F9BD-9DC1-A38F-67A85BDBC042}"/>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21396" y="5661248"/>
              <a:ext cx="292924" cy="292924"/>
            </a:xfrm>
            <a:prstGeom prst="rect">
              <a:avLst/>
            </a:prstGeom>
          </p:spPr>
        </p:pic>
      </p:gr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advTm="2654">
        <p159:morph option="byObject"/>
      </p:transition>
    </mc:Choice>
    <mc:Fallback>
      <p:transition advTm="2654">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1</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sp>
            <p:nvSpPr>
              <p:cNvPr id="33" name="文本框 32">
                <a:extLst>
                  <a:ext uri="{FF2B5EF4-FFF2-40B4-BE49-F238E27FC236}">
                    <a16:creationId xmlns:a16="http://schemas.microsoft.com/office/drawing/2014/main" id="{10E6A0B6-BE3C-D853-0560-02A761C8DED9}"/>
                  </a:ext>
                </a:extLst>
              </p:cNvPr>
              <p:cNvSpPr txBox="1"/>
              <p:nvPr/>
            </p:nvSpPr>
            <p:spPr>
              <a:xfrm>
                <a:off x="8678459"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9" y="899428"/>
            <a:ext cx="1206337" cy="369332"/>
            <a:chOff x="934400" y="936575"/>
            <a:chExt cx="1608446"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1477325" cy="492444"/>
            </a:xfrm>
            <a:prstGeom prst="rect">
              <a:avLst/>
            </a:prstGeom>
            <a:noFill/>
          </p:spPr>
          <p:txBody>
            <a:bodyPr wrap="none" rtlCol="0">
              <a:spAutoFit/>
            </a:bodyPr>
            <a:lstStyle/>
            <a:p>
              <a:r>
                <a:rPr lang="zh-CN" altLang="en-US" dirty="0">
                  <a:solidFill>
                    <a:srgbClr val="0E419C"/>
                  </a:solidFill>
                </a:rPr>
                <a:t>研究背景</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sp>
        <p:nvSpPr>
          <p:cNvPr id="7" name="文本框 6">
            <a:extLst>
              <a:ext uri="{FF2B5EF4-FFF2-40B4-BE49-F238E27FC236}">
                <a16:creationId xmlns:a16="http://schemas.microsoft.com/office/drawing/2014/main" id="{F228750C-431D-10F2-8B9E-AB6F8C3C30A3}"/>
              </a:ext>
            </a:extLst>
          </p:cNvPr>
          <p:cNvSpPr txBox="1"/>
          <p:nvPr/>
        </p:nvSpPr>
        <p:spPr>
          <a:xfrm>
            <a:off x="683568" y="1340768"/>
            <a:ext cx="7560841" cy="1294650"/>
          </a:xfrm>
          <a:prstGeom prst="rect">
            <a:avLst/>
          </a:prstGeom>
          <a:noFill/>
        </p:spPr>
        <p:txBody>
          <a:bodyPr wrap="square" rtlCol="0">
            <a:spAutoFit/>
          </a:bodyPr>
          <a:lstStyle/>
          <a:p>
            <a:pPr>
              <a:lnSpc>
                <a:spcPct val="150000"/>
              </a:lnSpc>
            </a:pPr>
            <a:r>
              <a:rPr lang="zh-CN" altLang="en-US" sz="1800" dirty="0">
                <a:solidFill>
                  <a:srgbClr val="0E419C"/>
                </a:solidFill>
                <a:effectLst/>
                <a:ea typeface="等线" panose="02010600030101010101" pitchFamily="2" charset="-122"/>
                <a:cs typeface="Times New Roman" panose="02020603050405020304" pitchFamily="18" charset="0"/>
              </a:rPr>
              <a:t>       海洋温度的准确测量和监测对了解海洋气候变化和开发海洋资源至关重要。然而，深海恶劣环境会严重影响温度传感器的稳定性与可靠性，因此，高精度的深海温度传感器的</a:t>
            </a:r>
            <a:r>
              <a:rPr lang="zh-CN" altLang="en-US" sz="1800" b="1" dirty="0">
                <a:solidFill>
                  <a:srgbClr val="0E419C"/>
                </a:solidFill>
                <a:effectLst/>
                <a:ea typeface="等线" panose="02010600030101010101" pitchFamily="2" charset="-122"/>
                <a:cs typeface="Times New Roman" panose="02020603050405020304" pitchFamily="18" charset="0"/>
              </a:rPr>
              <a:t>定期校准</a:t>
            </a:r>
            <a:r>
              <a:rPr lang="zh-CN" altLang="en-US" sz="1800" dirty="0">
                <a:solidFill>
                  <a:srgbClr val="0E419C"/>
                </a:solidFill>
                <a:effectLst/>
                <a:ea typeface="等线" panose="02010600030101010101" pitchFamily="2" charset="-122"/>
                <a:cs typeface="Times New Roman" panose="02020603050405020304" pitchFamily="18" charset="0"/>
              </a:rPr>
              <a:t>尤为重要。</a:t>
            </a:r>
            <a:endParaRPr lang="zh-CN" altLang="en-US" dirty="0">
              <a:solidFill>
                <a:srgbClr val="0E419C"/>
              </a:solidFill>
            </a:endParaRPr>
          </a:p>
        </p:txBody>
      </p:sp>
      <p:sp>
        <p:nvSpPr>
          <p:cNvPr id="2" name="文本框 1">
            <a:extLst>
              <a:ext uri="{FF2B5EF4-FFF2-40B4-BE49-F238E27FC236}">
                <a16:creationId xmlns:a16="http://schemas.microsoft.com/office/drawing/2014/main" id="{DE3FCC9C-4BCA-2F11-A344-B98CB21D7FE7}"/>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pic>
        <p:nvPicPr>
          <p:cNvPr id="5" name="图片 4">
            <a:extLst>
              <a:ext uri="{FF2B5EF4-FFF2-40B4-BE49-F238E27FC236}">
                <a16:creationId xmlns:a16="http://schemas.microsoft.com/office/drawing/2014/main" id="{D0553302-B976-BE12-6C6F-6CCAEF6A8915}"/>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187624" y="2852936"/>
            <a:ext cx="3006757" cy="3006757"/>
          </a:xfrm>
          <a:prstGeom prst="roundRect">
            <a:avLst>
              <a:gd name="adj" fmla="val 9981"/>
            </a:avLst>
          </a:prstGeom>
          <a:solidFill>
            <a:srgbClr val="FFFFFF">
              <a:shade val="85000"/>
            </a:srgbClr>
          </a:solidFill>
          <a:ln>
            <a:noFill/>
          </a:ln>
          <a:effectLst>
            <a:reflection blurRad="12700" stA="38000" endPos="20000" dist="88900" dir="5400000" sy="-100000" algn="bl" rotWithShape="0"/>
          </a:effectLst>
        </p:spPr>
      </p:pic>
      <p:pic>
        <p:nvPicPr>
          <p:cNvPr id="9" name="图片 8" descr="水里有啤酒&#10;&#10;中度可信度描述已自动生成">
            <a:extLst>
              <a:ext uri="{FF2B5EF4-FFF2-40B4-BE49-F238E27FC236}">
                <a16:creationId xmlns:a16="http://schemas.microsoft.com/office/drawing/2014/main" id="{379EE3D9-6FE6-C559-2ABB-28595DEF9DE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3433" y="2852936"/>
            <a:ext cx="3006757" cy="3006757"/>
          </a:xfrm>
          <a:prstGeom prst="roundRect">
            <a:avLst>
              <a:gd name="adj" fmla="val 9981"/>
            </a:avLst>
          </a:prstGeom>
          <a:solidFill>
            <a:srgbClr val="FFFFFF">
              <a:shade val="85000"/>
            </a:srgbClr>
          </a:solidFill>
          <a:ln>
            <a:noFill/>
          </a:ln>
          <a:effectLst>
            <a:reflection blurRad="12700" stA="38000" endPos="20000" dist="88900" dir="5400000" sy="-100000" algn="bl" rotWithShape="0"/>
          </a:effectLst>
        </p:spPr>
      </p:pic>
    </p:spTree>
    <p:extLst>
      <p:ext uri="{BB962C8B-B14F-4D97-AF65-F5344CB8AC3E}">
        <p14:creationId xmlns:p14="http://schemas.microsoft.com/office/powerpoint/2010/main" val="1695556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59="http://schemas.microsoft.com/office/powerpoint/2015/09/main" Requires="p159">
      <p:transition advTm="5093">
        <p159:morph option="byObject"/>
      </p:transition>
    </mc:Choice>
    <mc:Fallback>
      <p:transition advTm="509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示, 工程绘图&#10;&#10;描述已自动生成">
            <a:extLst>
              <a:ext uri="{FF2B5EF4-FFF2-40B4-BE49-F238E27FC236}">
                <a16:creationId xmlns:a16="http://schemas.microsoft.com/office/drawing/2014/main" id="{3D45AE5F-2A2E-0740-C416-FBB27F70EAC3}"/>
              </a:ext>
            </a:extLst>
          </p:cNvPr>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746310" y="2338209"/>
            <a:ext cx="7776864" cy="3965224"/>
          </a:xfrm>
          <a:prstGeom prst="rect">
            <a:avLst/>
          </a:prstGeom>
        </p:spPr>
      </p:pic>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2</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sp>
            <p:nvSpPr>
              <p:cNvPr id="33" name="文本框 32">
                <a:extLst>
                  <a:ext uri="{FF2B5EF4-FFF2-40B4-BE49-F238E27FC236}">
                    <a16:creationId xmlns:a16="http://schemas.microsoft.com/office/drawing/2014/main" id="{10E6A0B6-BE3C-D853-0560-02A761C8DED9}"/>
                  </a:ext>
                </a:extLst>
              </p:cNvPr>
              <p:cNvSpPr txBox="1"/>
              <p:nvPr/>
            </p:nvSpPr>
            <p:spPr>
              <a:xfrm>
                <a:off x="8678459"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206337" cy="369332"/>
            <a:chOff x="934400" y="936575"/>
            <a:chExt cx="1608449"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1477328" cy="492444"/>
            </a:xfrm>
            <a:prstGeom prst="rect">
              <a:avLst/>
            </a:prstGeom>
            <a:noFill/>
          </p:spPr>
          <p:txBody>
            <a:bodyPr wrap="none" rtlCol="0">
              <a:spAutoFit/>
            </a:bodyPr>
            <a:lstStyle/>
            <a:p>
              <a:r>
                <a:rPr lang="zh-CN" altLang="en-US" dirty="0">
                  <a:solidFill>
                    <a:srgbClr val="0E419C"/>
                  </a:solidFill>
                </a:rPr>
                <a:t>总体设计</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5">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sp>
        <p:nvSpPr>
          <p:cNvPr id="7" name="文本框 6">
            <a:extLst>
              <a:ext uri="{FF2B5EF4-FFF2-40B4-BE49-F238E27FC236}">
                <a16:creationId xmlns:a16="http://schemas.microsoft.com/office/drawing/2014/main" id="{F228750C-431D-10F2-8B9E-AB6F8C3C30A3}"/>
              </a:ext>
            </a:extLst>
          </p:cNvPr>
          <p:cNvSpPr txBox="1"/>
          <p:nvPr/>
        </p:nvSpPr>
        <p:spPr>
          <a:xfrm>
            <a:off x="2467142" y="1320377"/>
            <a:ext cx="3147102" cy="879151"/>
          </a:xfrm>
          <a:prstGeom prst="rect">
            <a:avLst/>
          </a:prstGeom>
          <a:noFill/>
        </p:spPr>
        <p:txBody>
          <a:bodyPr wrap="square" rtlCol="0">
            <a:spAutoFit/>
          </a:bodyPr>
          <a:lstStyle/>
          <a:p>
            <a:pPr>
              <a:lnSpc>
                <a:spcPct val="150000"/>
              </a:lnSpc>
            </a:pPr>
            <a:r>
              <a:rPr lang="zh-CN" altLang="en-US" sz="1800" b="1" dirty="0">
                <a:solidFill>
                  <a:srgbClr val="0E419C"/>
                </a:solidFill>
                <a:effectLst/>
                <a:ea typeface="等线" panose="02010600030101010101" pitchFamily="2" charset="-122"/>
                <a:cs typeface="Times New Roman" panose="02020603050405020304" pitchFamily="18" charset="0"/>
              </a:rPr>
              <a:t>硬件</a:t>
            </a:r>
            <a:r>
              <a:rPr lang="zh-CN" altLang="en-US" sz="1800" dirty="0">
                <a:solidFill>
                  <a:srgbClr val="0E419C"/>
                </a:solidFill>
                <a:effectLst/>
                <a:ea typeface="等线" panose="02010600030101010101" pitchFamily="2" charset="-122"/>
                <a:cs typeface="Times New Roman" panose="02020603050405020304" pitchFamily="18" charset="0"/>
              </a:rPr>
              <a:t>： </a:t>
            </a:r>
            <a:r>
              <a:rPr lang="en-US" altLang="zh-CN" sz="1800" dirty="0">
                <a:solidFill>
                  <a:srgbClr val="0E419C"/>
                </a:solidFill>
                <a:effectLst/>
                <a:ea typeface="等线" panose="02010600030101010101" pitchFamily="2" charset="-122"/>
                <a:cs typeface="Times New Roman" panose="02020603050405020304" pitchFamily="18" charset="0"/>
              </a:rPr>
              <a:t>USB </a:t>
            </a:r>
            <a:r>
              <a:rPr lang="zh-CN" altLang="en-US" sz="1800" dirty="0">
                <a:solidFill>
                  <a:srgbClr val="0E419C"/>
                </a:solidFill>
                <a:effectLst/>
                <a:ea typeface="等线" panose="02010600030101010101" pitchFamily="2" charset="-122"/>
                <a:cs typeface="Times New Roman" panose="02020603050405020304" pitchFamily="18" charset="0"/>
              </a:rPr>
              <a:t>转串口通信模块</a:t>
            </a:r>
            <a:endParaRPr lang="en-US" altLang="zh-CN" sz="1800" dirty="0">
              <a:solidFill>
                <a:srgbClr val="0E419C"/>
              </a:solidFill>
              <a:effectLst/>
              <a:ea typeface="等线" panose="02010600030101010101" pitchFamily="2" charset="-122"/>
              <a:cs typeface="Times New Roman" panose="02020603050405020304" pitchFamily="18" charset="0"/>
            </a:endParaRPr>
          </a:p>
          <a:p>
            <a:pPr>
              <a:lnSpc>
                <a:spcPct val="150000"/>
              </a:lnSpc>
            </a:pPr>
            <a:r>
              <a:rPr lang="zh-CN" altLang="en-US" sz="1800" b="1" dirty="0">
                <a:solidFill>
                  <a:srgbClr val="0E419C"/>
                </a:solidFill>
                <a:effectLst/>
                <a:ea typeface="等线" panose="02010600030101010101" pitchFamily="2" charset="-122"/>
                <a:cs typeface="Times New Roman" panose="02020603050405020304" pitchFamily="18" charset="0"/>
              </a:rPr>
              <a:t>软件</a:t>
            </a:r>
            <a:r>
              <a:rPr lang="zh-CN" altLang="en-US" sz="1800" dirty="0">
                <a:solidFill>
                  <a:srgbClr val="0E419C"/>
                </a:solidFill>
                <a:effectLst/>
                <a:ea typeface="等线" panose="02010600030101010101" pitchFamily="2" charset="-122"/>
                <a:cs typeface="Times New Roman" panose="02020603050405020304" pitchFamily="18" charset="0"/>
              </a:rPr>
              <a:t>：自校准上位机</a:t>
            </a:r>
            <a:endParaRPr lang="zh-CN" altLang="en-US" dirty="0">
              <a:solidFill>
                <a:srgbClr val="0E419C"/>
              </a:solidFill>
            </a:endParaRPr>
          </a:p>
        </p:txBody>
      </p:sp>
      <p:sp>
        <p:nvSpPr>
          <p:cNvPr id="2" name="文本框 1">
            <a:extLst>
              <a:ext uri="{FF2B5EF4-FFF2-40B4-BE49-F238E27FC236}">
                <a16:creationId xmlns:a16="http://schemas.microsoft.com/office/drawing/2014/main" id="{DE3FCC9C-4BCA-2F11-A344-B98CB21D7FE7}"/>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5" name="文本框 4">
            <a:extLst>
              <a:ext uri="{FF2B5EF4-FFF2-40B4-BE49-F238E27FC236}">
                <a16:creationId xmlns:a16="http://schemas.microsoft.com/office/drawing/2014/main" id="{D2FF328B-7447-170B-3C14-51530C1A54E1}"/>
              </a:ext>
            </a:extLst>
          </p:cNvPr>
          <p:cNvSpPr txBox="1"/>
          <p:nvPr/>
        </p:nvSpPr>
        <p:spPr>
          <a:xfrm>
            <a:off x="926305" y="1589137"/>
            <a:ext cx="1441138" cy="369332"/>
          </a:xfrm>
          <a:prstGeom prst="rect">
            <a:avLst/>
          </a:prstGeom>
          <a:noFill/>
        </p:spPr>
        <p:txBody>
          <a:bodyPr wrap="square">
            <a:spAutoFit/>
          </a:bodyPr>
          <a:lstStyle/>
          <a:p>
            <a:r>
              <a:rPr lang="zh-CN" altLang="en-US" sz="1800" dirty="0">
                <a:solidFill>
                  <a:srgbClr val="0E419C"/>
                </a:solidFill>
                <a:effectLst/>
                <a:ea typeface="等线" panose="02010600030101010101" pitchFamily="2" charset="-122"/>
                <a:cs typeface="Times New Roman" panose="02020603050405020304" pitchFamily="18" charset="0"/>
              </a:rPr>
              <a:t>自校准系统</a:t>
            </a:r>
            <a:endParaRPr lang="zh-CN" altLang="en-US" dirty="0"/>
          </a:p>
        </p:txBody>
      </p:sp>
      <p:sp>
        <p:nvSpPr>
          <p:cNvPr id="8" name="左大括号 7">
            <a:extLst>
              <a:ext uri="{FF2B5EF4-FFF2-40B4-BE49-F238E27FC236}">
                <a16:creationId xmlns:a16="http://schemas.microsoft.com/office/drawing/2014/main" id="{2A230B4A-2472-2A58-CBCB-B09ED6FF1A8C}"/>
              </a:ext>
            </a:extLst>
          </p:cNvPr>
          <p:cNvSpPr/>
          <p:nvPr/>
        </p:nvSpPr>
        <p:spPr>
          <a:xfrm>
            <a:off x="2267744" y="1506248"/>
            <a:ext cx="199397" cy="554600"/>
          </a:xfrm>
          <a:prstGeom prst="leftBrace">
            <a:avLst/>
          </a:prstGeom>
          <a:ln>
            <a:solidFill>
              <a:srgbClr val="0E419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箭头: 右弧形 11">
            <a:extLst>
              <a:ext uri="{FF2B5EF4-FFF2-40B4-BE49-F238E27FC236}">
                <a16:creationId xmlns:a16="http://schemas.microsoft.com/office/drawing/2014/main" id="{082E0FAC-8602-E302-C966-3C08C98ED9C1}"/>
              </a:ext>
            </a:extLst>
          </p:cNvPr>
          <p:cNvSpPr/>
          <p:nvPr/>
        </p:nvSpPr>
        <p:spPr>
          <a:xfrm>
            <a:off x="5614243" y="1589137"/>
            <a:ext cx="288032" cy="47171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ustDataLst>
      <p:tags r:id="rId1"/>
    </p:custDataLst>
    <p:extLst>
      <p:ext uri="{BB962C8B-B14F-4D97-AF65-F5344CB8AC3E}">
        <p14:creationId xmlns:p14="http://schemas.microsoft.com/office/powerpoint/2010/main" val="2834561638"/>
      </p:ext>
    </p:extLst>
  </p:cSld>
  <p:clrMapOvr>
    <a:masterClrMapping/>
  </p:clrMapOvr>
  <mc:AlternateContent xmlns:mc="http://schemas.openxmlformats.org/markup-compatibility/2006">
    <mc:Choice xmlns:p14="http://schemas.microsoft.com/office/powerpoint/2010/main" Requires="p14">
      <p:transition p14:dur="0" advTm="8116"/>
    </mc:Choice>
    <mc:Fallback>
      <p:transition advTm="81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2</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sp>
            <p:nvSpPr>
              <p:cNvPr id="33" name="文本框 32">
                <a:extLst>
                  <a:ext uri="{FF2B5EF4-FFF2-40B4-BE49-F238E27FC236}">
                    <a16:creationId xmlns:a16="http://schemas.microsoft.com/office/drawing/2014/main" id="{10E6A0B6-BE3C-D853-0560-02A761C8DED9}"/>
                  </a:ext>
                </a:extLst>
              </p:cNvPr>
              <p:cNvSpPr txBox="1"/>
              <p:nvPr/>
            </p:nvSpPr>
            <p:spPr>
              <a:xfrm>
                <a:off x="8678459"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206337" cy="369332"/>
            <a:chOff x="934400" y="936575"/>
            <a:chExt cx="1608445"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1477324" cy="492444"/>
            </a:xfrm>
            <a:prstGeom prst="rect">
              <a:avLst/>
            </a:prstGeom>
            <a:noFill/>
          </p:spPr>
          <p:txBody>
            <a:bodyPr wrap="none" rtlCol="0">
              <a:spAutoFit/>
            </a:bodyPr>
            <a:lstStyle/>
            <a:p>
              <a:r>
                <a:rPr lang="zh-CN" altLang="en-US" dirty="0">
                  <a:solidFill>
                    <a:srgbClr val="0E419C"/>
                  </a:solidFill>
                </a:rPr>
                <a:t>总体流程</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3">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sp>
        <p:nvSpPr>
          <p:cNvPr id="2" name="文本框 1">
            <a:extLst>
              <a:ext uri="{FF2B5EF4-FFF2-40B4-BE49-F238E27FC236}">
                <a16:creationId xmlns:a16="http://schemas.microsoft.com/office/drawing/2014/main" id="{DE3FCC9C-4BCA-2F11-A344-B98CB21D7FE7}"/>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pic>
        <p:nvPicPr>
          <p:cNvPr id="9" name="图片 8" descr="图示&#10;&#10;描述已自动生成">
            <a:extLst>
              <a:ext uri="{FF2B5EF4-FFF2-40B4-BE49-F238E27FC236}">
                <a16:creationId xmlns:a16="http://schemas.microsoft.com/office/drawing/2014/main" id="{1A146DBC-4716-BE58-C7CB-8458DE016CB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4761" y="825826"/>
            <a:ext cx="6098762" cy="5522630"/>
          </a:xfrm>
          <a:prstGeom prst="rect">
            <a:avLst/>
          </a:prstGeom>
        </p:spPr>
      </p:pic>
      <p:sp>
        <p:nvSpPr>
          <p:cNvPr id="3" name="文本框 2">
            <a:extLst>
              <a:ext uri="{FF2B5EF4-FFF2-40B4-BE49-F238E27FC236}">
                <a16:creationId xmlns:a16="http://schemas.microsoft.com/office/drawing/2014/main" id="{7CDB9906-7A55-B719-2CF9-D1CB4EB7E7D8}"/>
              </a:ext>
            </a:extLst>
          </p:cNvPr>
          <p:cNvSpPr txBox="1"/>
          <p:nvPr/>
        </p:nvSpPr>
        <p:spPr>
          <a:xfrm>
            <a:off x="338497" y="2234171"/>
            <a:ext cx="2376264" cy="2541145"/>
          </a:xfrm>
          <a:prstGeom prst="rect">
            <a:avLst/>
          </a:prstGeom>
          <a:noFill/>
        </p:spPr>
        <p:txBody>
          <a:bodyPr wrap="square" rtlCol="0">
            <a:spAutoFit/>
          </a:bodyPr>
          <a:lstStyle/>
          <a:p>
            <a:pPr>
              <a:lnSpc>
                <a:spcPct val="150000"/>
              </a:lnSpc>
            </a:pPr>
            <a:r>
              <a:rPr lang="zh-CN" altLang="zh-CN" sz="1800" dirty="0">
                <a:solidFill>
                  <a:srgbClr val="0E419C"/>
                </a:solidFill>
                <a:effectLst/>
                <a:ea typeface="等线" panose="02010600030101010101" pitchFamily="2" charset="-122"/>
                <a:cs typeface="Times New Roman" panose="02020603050405020304" pitchFamily="18" charset="0"/>
              </a:rPr>
              <a:t>校准方法</a:t>
            </a:r>
            <a:r>
              <a:rPr lang="zh-CN" altLang="en-US" sz="1800" dirty="0">
                <a:solidFill>
                  <a:srgbClr val="0E419C"/>
                </a:solidFill>
                <a:effectLst/>
                <a:ea typeface="等线" panose="02010600030101010101" pitchFamily="2" charset="-122"/>
                <a:cs typeface="Times New Roman" panose="02020603050405020304" pitchFamily="18" charset="0"/>
              </a:rPr>
              <a:t>：</a:t>
            </a:r>
            <a:endParaRPr lang="en-US" altLang="zh-CN" sz="1800" dirty="0">
              <a:solidFill>
                <a:srgbClr val="0E419C"/>
              </a:solidFill>
              <a:effectLst/>
              <a:ea typeface="等线" panose="02010600030101010101" pitchFamily="2" charset="-122"/>
              <a:cs typeface="Times New Roman" panose="02020603050405020304" pitchFamily="18" charset="0"/>
            </a:endParaRPr>
          </a:p>
          <a:p>
            <a:pPr>
              <a:lnSpc>
                <a:spcPct val="150000"/>
              </a:lnSpc>
            </a:pPr>
            <a:r>
              <a:rPr lang="zh-CN" altLang="en-US" sz="1800" dirty="0">
                <a:solidFill>
                  <a:srgbClr val="0E419C"/>
                </a:solidFill>
                <a:effectLst/>
                <a:ea typeface="等线" panose="02010600030101010101" pitchFamily="2" charset="-122"/>
                <a:cs typeface="Times New Roman" panose="02020603050405020304" pitchFamily="18" charset="0"/>
              </a:rPr>
              <a:t>将待定和标准仪器在</a:t>
            </a:r>
            <a:r>
              <a:rPr lang="zh-CN" altLang="en-US" sz="1800" b="1" dirty="0">
                <a:solidFill>
                  <a:srgbClr val="0E419C"/>
                </a:solidFill>
                <a:effectLst/>
                <a:ea typeface="等线" panose="02010600030101010101" pitchFamily="2" charset="-122"/>
                <a:cs typeface="Times New Roman" panose="02020603050405020304" pitchFamily="18" charset="0"/>
              </a:rPr>
              <a:t>多个</a:t>
            </a:r>
            <a:r>
              <a:rPr lang="zh-CN" altLang="en-US" sz="1800" dirty="0">
                <a:solidFill>
                  <a:srgbClr val="0E419C"/>
                </a:solidFill>
                <a:effectLst/>
                <a:ea typeface="等线" panose="02010600030101010101" pitchFamily="2" charset="-122"/>
                <a:cs typeface="Times New Roman" panose="02020603050405020304" pitchFamily="18" charset="0"/>
              </a:rPr>
              <a:t>恒温点下</a:t>
            </a:r>
            <a:r>
              <a:rPr lang="zh-CN" altLang="zh-CN" sz="1800" dirty="0">
                <a:solidFill>
                  <a:srgbClr val="0E419C"/>
                </a:solidFill>
                <a:effectLst/>
                <a:ea typeface="等线" panose="02010600030101010101" pitchFamily="2" charset="-122"/>
                <a:cs typeface="Times New Roman" panose="02020603050405020304" pitchFamily="18" charset="0"/>
              </a:rPr>
              <a:t>进行静态校准，</a:t>
            </a:r>
            <a:r>
              <a:rPr lang="zh-CN" altLang="en-US" dirty="0">
                <a:solidFill>
                  <a:srgbClr val="0E419C"/>
                </a:solidFill>
                <a:ea typeface="等线" panose="02010600030101010101" pitchFamily="2" charset="-122"/>
                <a:cs typeface="Times New Roman" panose="02020603050405020304" pitchFamily="18" charset="0"/>
              </a:rPr>
              <a:t>将</a:t>
            </a:r>
            <a:r>
              <a:rPr lang="zh-CN" altLang="en-US" sz="1800" dirty="0">
                <a:solidFill>
                  <a:srgbClr val="0E419C"/>
                </a:solidFill>
                <a:effectLst/>
                <a:ea typeface="等线" panose="02010600030101010101" pitchFamily="2" charset="-122"/>
                <a:cs typeface="Times New Roman" panose="02020603050405020304" pitchFamily="18" charset="0"/>
              </a:rPr>
              <a:t>待定</a:t>
            </a:r>
            <a:r>
              <a:rPr lang="zh-CN" altLang="zh-CN" sz="1800" dirty="0">
                <a:solidFill>
                  <a:srgbClr val="0E419C"/>
                </a:solidFill>
                <a:effectLst/>
                <a:ea typeface="等线" panose="02010600030101010101" pitchFamily="2" charset="-122"/>
                <a:cs typeface="Times New Roman" panose="02020603050405020304" pitchFamily="18" charset="0"/>
              </a:rPr>
              <a:t>传感器</a:t>
            </a:r>
            <a:r>
              <a:rPr lang="zh-CN" altLang="en-US" sz="1800" dirty="0">
                <a:solidFill>
                  <a:srgbClr val="0E419C"/>
                </a:solidFill>
                <a:effectLst/>
                <a:ea typeface="等线" panose="02010600030101010101" pitchFamily="2" charset="-122"/>
                <a:cs typeface="Times New Roman" panose="02020603050405020304" pitchFamily="18" charset="0"/>
              </a:rPr>
              <a:t>的输出值</a:t>
            </a:r>
            <a:r>
              <a:rPr lang="zh-CN" altLang="zh-CN" sz="1800" dirty="0">
                <a:solidFill>
                  <a:srgbClr val="0E419C"/>
                </a:solidFill>
                <a:effectLst/>
                <a:ea typeface="等线" panose="02010600030101010101" pitchFamily="2" charset="-122"/>
                <a:cs typeface="Times New Roman" panose="02020603050405020304" pitchFamily="18" charset="0"/>
              </a:rPr>
              <a:t>与标准值进行</a:t>
            </a:r>
            <a:r>
              <a:rPr lang="zh-CN" altLang="zh-CN" sz="1800" b="1" dirty="0">
                <a:solidFill>
                  <a:srgbClr val="0E419C"/>
                </a:solidFill>
                <a:effectLst/>
                <a:ea typeface="等线" panose="02010600030101010101" pitchFamily="2" charset="-122"/>
                <a:cs typeface="Times New Roman" panose="02020603050405020304" pitchFamily="18" charset="0"/>
              </a:rPr>
              <a:t>比较</a:t>
            </a:r>
            <a:r>
              <a:rPr lang="zh-CN" altLang="en-US" sz="1800" dirty="0">
                <a:solidFill>
                  <a:srgbClr val="0E419C"/>
                </a:solidFill>
                <a:effectLst/>
                <a:ea typeface="等线" panose="02010600030101010101" pitchFamily="2" charset="-122"/>
                <a:cs typeface="Times New Roman" panose="02020603050405020304" pitchFamily="18" charset="0"/>
              </a:rPr>
              <a:t>拟合</a:t>
            </a:r>
            <a:r>
              <a:rPr lang="zh-CN" altLang="zh-CN" sz="1800" dirty="0">
                <a:solidFill>
                  <a:srgbClr val="0E419C"/>
                </a:solidFill>
                <a:effectLst/>
                <a:ea typeface="等线" panose="02010600030101010101" pitchFamily="2" charset="-122"/>
                <a:cs typeface="Times New Roman" panose="02020603050405020304" pitchFamily="18" charset="0"/>
              </a:rPr>
              <a:t>。</a:t>
            </a:r>
            <a:endParaRPr lang="zh-CN" altLang="en-US" dirty="0">
              <a:solidFill>
                <a:srgbClr val="0E419C"/>
              </a:solidFill>
            </a:endParaRPr>
          </a:p>
        </p:txBody>
      </p:sp>
    </p:spTree>
    <p:extLst>
      <p:ext uri="{BB962C8B-B14F-4D97-AF65-F5344CB8AC3E}">
        <p14:creationId xmlns:p14="http://schemas.microsoft.com/office/powerpoint/2010/main" val="1021188431"/>
      </p:ext>
    </p:extLst>
  </p:cSld>
  <p:clrMapOvr>
    <a:masterClrMapping/>
  </p:clrMapOvr>
  <mc:AlternateContent xmlns:mc="http://schemas.openxmlformats.org/markup-compatibility/2006">
    <mc:Choice xmlns:p14="http://schemas.microsoft.com/office/powerpoint/2010/main" Requires="p14">
      <p:transition p14:dur="0" advTm="1621"/>
    </mc:Choice>
    <mc:Fallback>
      <p:transition advTm="162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D3B79545-AE20-1E24-A8D0-C040A4681005}"/>
              </a:ext>
            </a:extLst>
          </p:cNvPr>
          <p:cNvGrpSpPr/>
          <p:nvPr/>
        </p:nvGrpSpPr>
        <p:grpSpPr>
          <a:xfrm>
            <a:off x="1478146" y="2673096"/>
            <a:ext cx="6260862" cy="3689764"/>
            <a:chOff x="2718174" y="2508482"/>
            <a:chExt cx="4202453" cy="2476665"/>
          </a:xfrm>
        </p:grpSpPr>
        <p:pic>
          <p:nvPicPr>
            <p:cNvPr id="16" name="图片 15" descr="电子零件&#10;&#10;中度可信度描述已自动生成">
              <a:extLst>
                <a:ext uri="{FF2B5EF4-FFF2-40B4-BE49-F238E27FC236}">
                  <a16:creationId xmlns:a16="http://schemas.microsoft.com/office/drawing/2014/main" id="{3304032C-B8D2-2DBB-A2FF-5D0C73E54337}"/>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b="54096"/>
            <a:stretch/>
          </p:blipFill>
          <p:spPr bwMode="auto">
            <a:xfrm>
              <a:off x="2718174" y="2508482"/>
              <a:ext cx="4202453" cy="1173777"/>
            </a:xfrm>
            <a:prstGeom prst="rect">
              <a:avLst/>
            </a:prstGeom>
            <a:noFill/>
            <a:ln>
              <a:noFill/>
            </a:ln>
          </p:spPr>
        </p:pic>
        <p:pic>
          <p:nvPicPr>
            <p:cNvPr id="36" name="图片 35" descr="电子零件&#10;&#10;中度可信度描述已自动生成">
              <a:extLst>
                <a:ext uri="{FF2B5EF4-FFF2-40B4-BE49-F238E27FC236}">
                  <a16:creationId xmlns:a16="http://schemas.microsoft.com/office/drawing/2014/main" id="{A0CAE42B-CA0E-1BF5-1DDC-706AAE29FBD2}"/>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20000" contrast="20000"/>
                      </a14:imgEffect>
                    </a14:imgLayer>
                  </a14:imgProps>
                </a:ext>
                <a:ext uri="{28A0092B-C50C-407E-A947-70E740481C1C}">
                  <a14:useLocalDpi xmlns:a14="http://schemas.microsoft.com/office/drawing/2010/main" val="0"/>
                </a:ext>
              </a:extLst>
            </a:blip>
            <a:srcRect t="53418"/>
            <a:stretch/>
          </p:blipFill>
          <p:spPr bwMode="auto">
            <a:xfrm>
              <a:off x="2718174" y="3794028"/>
              <a:ext cx="4202453" cy="1191119"/>
            </a:xfrm>
            <a:prstGeom prst="rect">
              <a:avLst/>
            </a:prstGeom>
            <a:noFill/>
            <a:ln>
              <a:noFill/>
            </a:ln>
          </p:spPr>
        </p:pic>
      </p:grpSp>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3</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449993" cy="369332"/>
            <a:chOff x="934400" y="936575"/>
            <a:chExt cx="1933320"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1802199" cy="492444"/>
            </a:xfrm>
            <a:prstGeom prst="rect">
              <a:avLst/>
            </a:prstGeom>
            <a:noFill/>
          </p:spPr>
          <p:txBody>
            <a:bodyPr wrap="none" rtlCol="0">
              <a:spAutoFit/>
            </a:bodyPr>
            <a:lstStyle/>
            <a:p>
              <a:r>
                <a:rPr lang="en-US" altLang="zh-CN" dirty="0">
                  <a:solidFill>
                    <a:srgbClr val="0E419C"/>
                  </a:solidFill>
                </a:rPr>
                <a:t>USB</a:t>
              </a:r>
              <a:r>
                <a:rPr lang="zh-CN" altLang="en-US" dirty="0">
                  <a:solidFill>
                    <a:srgbClr val="0E419C"/>
                  </a:solidFill>
                </a:rPr>
                <a:t>转串口</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6">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sp>
        <p:nvSpPr>
          <p:cNvPr id="2" name="文本框 1">
            <a:extLst>
              <a:ext uri="{FF2B5EF4-FFF2-40B4-BE49-F238E27FC236}">
                <a16:creationId xmlns:a16="http://schemas.microsoft.com/office/drawing/2014/main" id="{EDEA78DE-BBAC-ABFA-ED43-EE849A0D4C5B}"/>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3" name="文本框 2">
            <a:extLst>
              <a:ext uri="{FF2B5EF4-FFF2-40B4-BE49-F238E27FC236}">
                <a16:creationId xmlns:a16="http://schemas.microsoft.com/office/drawing/2014/main" id="{25E51339-D076-CA6D-0F6F-5F735FF48714}"/>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
        <p:nvSpPr>
          <p:cNvPr id="7" name="文本框 6">
            <a:extLst>
              <a:ext uri="{FF2B5EF4-FFF2-40B4-BE49-F238E27FC236}">
                <a16:creationId xmlns:a16="http://schemas.microsoft.com/office/drawing/2014/main" id="{15A22FE1-81C6-50CD-B3B9-165D68EE528F}"/>
              </a:ext>
            </a:extLst>
          </p:cNvPr>
          <p:cNvSpPr txBox="1"/>
          <p:nvPr/>
        </p:nvSpPr>
        <p:spPr>
          <a:xfrm>
            <a:off x="1465608" y="1323603"/>
            <a:ext cx="6260861" cy="1294650"/>
          </a:xfrm>
          <a:prstGeom prst="rect">
            <a:avLst/>
          </a:prstGeom>
          <a:noFill/>
        </p:spPr>
        <p:txBody>
          <a:bodyPr wrap="square">
            <a:spAutoFit/>
          </a:bodyPr>
          <a:lstStyle/>
          <a:p>
            <a:pPr>
              <a:lnSpc>
                <a:spcPct val="150000"/>
              </a:lnSpc>
            </a:pPr>
            <a:r>
              <a:rPr lang="en-US" altLang="zh-CN" dirty="0">
                <a:solidFill>
                  <a:srgbClr val="0E419C"/>
                </a:solidFill>
                <a:ea typeface="等线" panose="02010600030101010101" pitchFamily="2" charset="-122"/>
                <a:cs typeface="Times New Roman" panose="02020603050405020304" pitchFamily="18" charset="0"/>
              </a:rPr>
              <a:t>1</a:t>
            </a:r>
            <a:r>
              <a:rPr lang="zh-CN" altLang="en-US" dirty="0">
                <a:solidFill>
                  <a:srgbClr val="0E419C"/>
                </a:solidFill>
                <a:ea typeface="等线" panose="02010600030101010101" pitchFamily="2" charset="-122"/>
                <a:cs typeface="Times New Roman" panose="02020603050405020304" pitchFamily="18" charset="0"/>
              </a:rPr>
              <a:t>、使用了</a:t>
            </a:r>
            <a:r>
              <a:rPr lang="en-US" altLang="zh-CN" b="1" dirty="0">
                <a:solidFill>
                  <a:srgbClr val="0E419C"/>
                </a:solidFill>
                <a:latin typeface="等线" panose="02010600030101010101" pitchFamily="2" charset="-122"/>
                <a:ea typeface="等线" panose="02010600030101010101" pitchFamily="2" charset="-122"/>
                <a:cs typeface="Times New Roman" panose="02020603050405020304" pitchFamily="18" charset="0"/>
              </a:rPr>
              <a:t>CH340N</a:t>
            </a:r>
            <a:r>
              <a:rPr lang="zh-CN" altLang="en-US" dirty="0">
                <a:solidFill>
                  <a:srgbClr val="0E419C"/>
                </a:solidFill>
                <a:ea typeface="等线" panose="02010600030101010101" pitchFamily="2" charset="-122"/>
                <a:cs typeface="Times New Roman" panose="02020603050405020304" pitchFamily="18" charset="0"/>
              </a:rPr>
              <a:t>芯片，使用</a:t>
            </a:r>
            <a:r>
              <a:rPr lang="en-US" altLang="zh-CN" b="1" dirty="0">
                <a:solidFill>
                  <a:srgbClr val="0E419C"/>
                </a:solidFill>
                <a:latin typeface="等线" panose="02010600030101010101" pitchFamily="2" charset="-122"/>
                <a:ea typeface="等线" panose="02010600030101010101" pitchFamily="2" charset="-122"/>
                <a:cs typeface="Times New Roman" panose="02020603050405020304" pitchFamily="18" charset="0"/>
              </a:rPr>
              <a:t>AMS1117</a:t>
            </a:r>
            <a:r>
              <a:rPr lang="zh-CN" altLang="en-US" dirty="0">
                <a:solidFill>
                  <a:srgbClr val="0E419C"/>
                </a:solidFill>
                <a:ea typeface="等线" panose="02010600030101010101" pitchFamily="2" charset="-122"/>
                <a:cs typeface="Times New Roman" panose="02020603050405020304" pitchFamily="18" charset="0"/>
              </a:rPr>
              <a:t>提供</a:t>
            </a:r>
            <a:r>
              <a:rPr lang="en-US" altLang="zh-CN" dirty="0">
                <a:solidFill>
                  <a:srgbClr val="0E419C"/>
                </a:solidFill>
                <a:latin typeface="等线" panose="02010600030101010101" pitchFamily="2" charset="-122"/>
                <a:ea typeface="等线" panose="02010600030101010101" pitchFamily="2" charset="-122"/>
                <a:cs typeface="Times New Roman" panose="02020603050405020304" pitchFamily="18" charset="0"/>
              </a:rPr>
              <a:t>3.3</a:t>
            </a:r>
            <a:r>
              <a:rPr lang="zh-CN" altLang="en-US" dirty="0">
                <a:solidFill>
                  <a:srgbClr val="0E419C"/>
                </a:solidFill>
                <a:latin typeface="等线" panose="02010600030101010101" pitchFamily="2" charset="-122"/>
                <a:ea typeface="等线" panose="02010600030101010101" pitchFamily="2" charset="-122"/>
                <a:cs typeface="Times New Roman" panose="02020603050405020304" pitchFamily="18" charset="0"/>
              </a:rPr>
              <a:t>伏的电源</a:t>
            </a:r>
          </a:p>
          <a:p>
            <a:pPr>
              <a:lnSpc>
                <a:spcPct val="150000"/>
              </a:lnSpc>
            </a:pPr>
            <a:r>
              <a:rPr lang="en-US" altLang="zh-CN" dirty="0">
                <a:solidFill>
                  <a:srgbClr val="0E419C"/>
                </a:solidFill>
                <a:ea typeface="等线" panose="02010600030101010101" pitchFamily="2" charset="-122"/>
                <a:cs typeface="Times New Roman" panose="02020603050405020304" pitchFamily="18" charset="0"/>
              </a:rPr>
              <a:t>2</a:t>
            </a:r>
            <a:r>
              <a:rPr lang="zh-CN" altLang="en-US" dirty="0">
                <a:solidFill>
                  <a:srgbClr val="0E419C"/>
                </a:solidFill>
                <a:ea typeface="等线" panose="02010600030101010101" pitchFamily="2" charset="-122"/>
                <a:cs typeface="Times New Roman" panose="02020603050405020304" pitchFamily="18" charset="0"/>
              </a:rPr>
              <a:t>、通过开关来</a:t>
            </a:r>
            <a:r>
              <a:rPr lang="zh-CN" altLang="en-US" dirty="0">
                <a:solidFill>
                  <a:srgbClr val="0E419C"/>
                </a:solidFill>
                <a:latin typeface="等线" panose="02010600030101010101" pitchFamily="2" charset="-122"/>
                <a:ea typeface="等线" panose="02010600030101010101" pitchFamily="2" charset="-122"/>
                <a:cs typeface="Times New Roman" panose="02020603050405020304" pitchFamily="18" charset="0"/>
              </a:rPr>
              <a:t>切换</a:t>
            </a:r>
            <a:r>
              <a:rPr lang="en-US" altLang="zh-CN" dirty="0">
                <a:solidFill>
                  <a:srgbClr val="0E419C"/>
                </a:solidFill>
                <a:latin typeface="等线" panose="02010600030101010101" pitchFamily="2" charset="-122"/>
                <a:ea typeface="等线" panose="02010600030101010101" pitchFamily="2" charset="-122"/>
                <a:cs typeface="Times New Roman" panose="02020603050405020304" pitchFamily="18" charset="0"/>
              </a:rPr>
              <a:t>5</a:t>
            </a:r>
            <a:r>
              <a:rPr lang="zh-CN" altLang="en-US" dirty="0">
                <a:solidFill>
                  <a:srgbClr val="0E419C"/>
                </a:solidFill>
                <a:latin typeface="等线" panose="02010600030101010101" pitchFamily="2" charset="-122"/>
                <a:ea typeface="等线" panose="02010600030101010101" pitchFamily="2" charset="-122"/>
                <a:cs typeface="Times New Roman" panose="02020603050405020304" pitchFamily="18" charset="0"/>
              </a:rPr>
              <a:t>伏或</a:t>
            </a:r>
            <a:r>
              <a:rPr lang="en-US" altLang="zh-CN" dirty="0">
                <a:solidFill>
                  <a:srgbClr val="0E419C"/>
                </a:solidFill>
                <a:latin typeface="等线" panose="02010600030101010101" pitchFamily="2" charset="-122"/>
                <a:ea typeface="等线" panose="02010600030101010101" pitchFamily="2" charset="-122"/>
                <a:cs typeface="Times New Roman" panose="02020603050405020304" pitchFamily="18" charset="0"/>
              </a:rPr>
              <a:t>3.3</a:t>
            </a:r>
            <a:r>
              <a:rPr lang="zh-CN" altLang="en-US" dirty="0">
                <a:solidFill>
                  <a:srgbClr val="0E419C"/>
                </a:solidFill>
                <a:latin typeface="等线" panose="02010600030101010101" pitchFamily="2" charset="-122"/>
                <a:ea typeface="等线" panose="02010600030101010101" pitchFamily="2" charset="-122"/>
                <a:cs typeface="Times New Roman" panose="02020603050405020304" pitchFamily="18" charset="0"/>
              </a:rPr>
              <a:t>伏的</a:t>
            </a:r>
            <a:r>
              <a:rPr lang="en-US" altLang="zh-CN" dirty="0">
                <a:solidFill>
                  <a:srgbClr val="0E419C"/>
                </a:solidFill>
                <a:latin typeface="等线" panose="02010600030101010101" pitchFamily="2" charset="-122"/>
                <a:ea typeface="等线" panose="02010600030101010101" pitchFamily="2" charset="-122"/>
                <a:cs typeface="Times New Roman" panose="02020603050405020304" pitchFamily="18" charset="0"/>
              </a:rPr>
              <a:t>TTL</a:t>
            </a:r>
            <a:r>
              <a:rPr lang="zh-CN" altLang="en-US" dirty="0">
                <a:solidFill>
                  <a:srgbClr val="0E419C"/>
                </a:solidFill>
                <a:latin typeface="等线" panose="02010600030101010101" pitchFamily="2" charset="-122"/>
                <a:ea typeface="等线" panose="02010600030101010101" pitchFamily="2" charset="-122"/>
                <a:cs typeface="Times New Roman" panose="02020603050405020304" pitchFamily="18" charset="0"/>
              </a:rPr>
              <a:t>电平</a:t>
            </a:r>
            <a:r>
              <a:rPr lang="zh-CN" altLang="en-US" dirty="0">
                <a:solidFill>
                  <a:srgbClr val="0E419C"/>
                </a:solidFill>
                <a:ea typeface="等线" panose="02010600030101010101" pitchFamily="2" charset="-122"/>
                <a:cs typeface="Times New Roman" panose="02020603050405020304" pitchFamily="18" charset="0"/>
              </a:rPr>
              <a:t>协议，提高</a:t>
            </a:r>
            <a:r>
              <a:rPr lang="zh-CN" altLang="en-US" sz="1800" b="1" dirty="0">
                <a:solidFill>
                  <a:srgbClr val="0E419C"/>
                </a:solidFill>
                <a:effectLst/>
                <a:ea typeface="等线" panose="02010600030101010101" pitchFamily="2" charset="-122"/>
                <a:cs typeface="Times New Roman" panose="02020603050405020304" pitchFamily="18" charset="0"/>
              </a:rPr>
              <a:t>兼容性</a:t>
            </a:r>
          </a:p>
          <a:p>
            <a:pPr>
              <a:lnSpc>
                <a:spcPct val="150000"/>
              </a:lnSpc>
            </a:pPr>
            <a:r>
              <a:rPr lang="en-US" altLang="zh-CN" sz="1800" dirty="0">
                <a:solidFill>
                  <a:srgbClr val="0E419C"/>
                </a:solidFill>
                <a:effectLst/>
                <a:ea typeface="等线" panose="02010600030101010101" pitchFamily="2" charset="-122"/>
                <a:cs typeface="Times New Roman" panose="02020603050405020304" pitchFamily="18" charset="0"/>
              </a:rPr>
              <a:t>3</a:t>
            </a:r>
            <a:r>
              <a:rPr lang="zh-CN" altLang="en-US" sz="1800" dirty="0">
                <a:solidFill>
                  <a:srgbClr val="0E419C"/>
                </a:solidFill>
                <a:effectLst/>
                <a:ea typeface="等线" panose="02010600030101010101" pitchFamily="2" charset="-122"/>
                <a:cs typeface="Times New Roman" panose="02020603050405020304" pitchFamily="18" charset="0"/>
              </a:rPr>
              <a:t>、使用</a:t>
            </a:r>
            <a:r>
              <a:rPr lang="en-US" altLang="zh-CN" sz="1800" b="1"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Type-C</a:t>
            </a:r>
            <a:r>
              <a:rPr lang="zh-CN" altLang="en-US" sz="1800" dirty="0">
                <a:solidFill>
                  <a:srgbClr val="0E419C"/>
                </a:solidFill>
                <a:effectLst/>
                <a:ea typeface="等线" panose="02010600030101010101" pitchFamily="2" charset="-122"/>
                <a:cs typeface="Times New Roman" panose="02020603050405020304" pitchFamily="18" charset="0"/>
              </a:rPr>
              <a:t>和</a:t>
            </a:r>
            <a:r>
              <a:rPr lang="en-US" altLang="zh-CN" sz="1800" b="1"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Type-A</a:t>
            </a:r>
            <a:r>
              <a:rPr lang="zh-CN" altLang="en-US" sz="1800" dirty="0">
                <a:solidFill>
                  <a:srgbClr val="0E419C"/>
                </a:solidFill>
                <a:effectLst/>
                <a:ea typeface="等线" panose="02010600030101010101" pitchFamily="2" charset="-122"/>
                <a:cs typeface="Times New Roman" panose="02020603050405020304" pitchFamily="18" charset="0"/>
              </a:rPr>
              <a:t>两种</a:t>
            </a:r>
            <a:r>
              <a:rPr lang="en-US" altLang="zh-CN" sz="1800" dirty="0">
                <a:solidFill>
                  <a:srgbClr val="0E419C"/>
                </a:solidFill>
                <a:effectLst/>
                <a:latin typeface="等线" panose="02010600030101010101" pitchFamily="2" charset="-122"/>
                <a:ea typeface="等线" panose="02010600030101010101" pitchFamily="2" charset="-122"/>
                <a:cs typeface="Times New Roman" panose="02020603050405020304" pitchFamily="18" charset="0"/>
              </a:rPr>
              <a:t>USB</a:t>
            </a:r>
            <a:r>
              <a:rPr lang="zh-CN" altLang="en-US" sz="1800" dirty="0">
                <a:solidFill>
                  <a:srgbClr val="0E419C"/>
                </a:solidFill>
                <a:effectLst/>
                <a:ea typeface="等线" panose="02010600030101010101" pitchFamily="2" charset="-122"/>
                <a:cs typeface="Times New Roman" panose="02020603050405020304" pitchFamily="18" charset="0"/>
              </a:rPr>
              <a:t>接口，提高模块的</a:t>
            </a:r>
            <a:r>
              <a:rPr lang="zh-CN" altLang="en-US" sz="1800" b="1" dirty="0">
                <a:solidFill>
                  <a:srgbClr val="0E419C"/>
                </a:solidFill>
                <a:effectLst/>
                <a:ea typeface="等线" panose="02010600030101010101" pitchFamily="2" charset="-122"/>
                <a:cs typeface="Times New Roman" panose="02020603050405020304" pitchFamily="18" charset="0"/>
              </a:rPr>
              <a:t>兼容性</a:t>
            </a:r>
          </a:p>
        </p:txBody>
      </p:sp>
    </p:spTree>
    <p:extLst>
      <p:ext uri="{BB962C8B-B14F-4D97-AF65-F5344CB8AC3E}">
        <p14:creationId xmlns:p14="http://schemas.microsoft.com/office/powerpoint/2010/main" val="25445216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3897"/>
    </mc:Choice>
    <mc:Fallback>
      <p:transition advTm="3897"/>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4</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7485654"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219161" cy="369332"/>
            <a:chOff x="934400" y="936575"/>
            <a:chExt cx="1625546"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1494425" cy="492444"/>
            </a:xfrm>
            <a:prstGeom prst="rect">
              <a:avLst/>
            </a:prstGeom>
            <a:noFill/>
          </p:spPr>
          <p:txBody>
            <a:bodyPr wrap="none" rtlCol="0">
              <a:spAutoFit/>
            </a:bodyPr>
            <a:lstStyle/>
            <a:p>
              <a:r>
                <a:rPr lang="en-US" altLang="zh-CN" dirty="0">
                  <a:solidFill>
                    <a:srgbClr val="0E419C"/>
                  </a:solidFill>
                </a:rPr>
                <a:t>USB</a:t>
              </a:r>
              <a:r>
                <a:rPr lang="zh-CN" altLang="en-US" dirty="0">
                  <a:solidFill>
                    <a:srgbClr val="0E419C"/>
                  </a:solidFill>
                </a:rPr>
                <a:t>模块</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56" name="图片 55">
            <a:extLst>
              <a:ext uri="{FF2B5EF4-FFF2-40B4-BE49-F238E27FC236}">
                <a16:creationId xmlns:a16="http://schemas.microsoft.com/office/drawing/2014/main" id="{2B95579E-5FC1-D312-9C9A-C6CF84D2A32E}"/>
              </a:ext>
            </a:extLst>
          </p:cNvPr>
          <p:cNvPicPr>
            <a:picLocks noChangeAspect="1"/>
          </p:cNvPicPr>
          <p:nvPr/>
        </p:nvPicPr>
        <p:blipFill>
          <a:blip r:embed="rId5"/>
          <a:stretch>
            <a:fillRect/>
          </a:stretch>
        </p:blipFill>
        <p:spPr>
          <a:xfrm>
            <a:off x="1402366" y="1442503"/>
            <a:ext cx="6517206" cy="3853338"/>
          </a:xfrm>
          <a:prstGeom prst="roundRect">
            <a:avLst>
              <a:gd name="adj" fmla="val 3385"/>
            </a:avLst>
          </a:prstGeom>
          <a:solidFill>
            <a:srgbClr val="FFFFFF">
              <a:shade val="85000"/>
            </a:srgbClr>
          </a:solidFill>
          <a:ln>
            <a:solidFill>
              <a:schemeClr val="accent1"/>
            </a:solidFill>
          </a:ln>
          <a:effectLst>
            <a:reflection blurRad="12700" stA="28000" endPos="6000" dist="5000" dir="5400000" sy="-100000" algn="bl" rotWithShape="0"/>
          </a:effectLst>
        </p:spPr>
      </p:pic>
      <p:pic>
        <p:nvPicPr>
          <p:cNvPr id="2" name="图片 1" descr="电子游戏的截图&#10;&#10;中度可信度描述已自动生成">
            <a:extLst>
              <a:ext uri="{FF2B5EF4-FFF2-40B4-BE49-F238E27FC236}">
                <a16:creationId xmlns:a16="http://schemas.microsoft.com/office/drawing/2014/main" id="{1754ECD1-39C9-066C-CE2D-FA25D2A92842}"/>
              </a:ext>
            </a:extLst>
          </p:cNvPr>
          <p:cNvPicPr>
            <a:picLocks noChangeAspect="1"/>
          </p:cNvPicPr>
          <p:nvPr/>
        </p:nvPicPr>
        <p:blipFill>
          <a:blip r:embed="rId6"/>
          <a:stretch>
            <a:fillRect/>
          </a:stretch>
        </p:blipFill>
        <p:spPr>
          <a:xfrm>
            <a:off x="1191924" y="5637282"/>
            <a:ext cx="3420287" cy="993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图片 2" descr="电子设备的屏幕&#10;&#10;中度可信度描述已自动生成">
            <a:extLst>
              <a:ext uri="{FF2B5EF4-FFF2-40B4-BE49-F238E27FC236}">
                <a16:creationId xmlns:a16="http://schemas.microsoft.com/office/drawing/2014/main" id="{3B485757-AF4F-1F5C-F6C2-485FFCB12C40}"/>
              </a:ext>
            </a:extLst>
          </p:cNvPr>
          <p:cNvPicPr>
            <a:picLocks noChangeAspect="1"/>
          </p:cNvPicPr>
          <p:nvPr/>
        </p:nvPicPr>
        <p:blipFill>
          <a:blip r:embed="rId7"/>
          <a:stretch>
            <a:fillRect/>
          </a:stretch>
        </p:blipFill>
        <p:spPr>
          <a:xfrm>
            <a:off x="4660969" y="5637282"/>
            <a:ext cx="3420286" cy="99347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文本框 4">
            <a:extLst>
              <a:ext uri="{FF2B5EF4-FFF2-40B4-BE49-F238E27FC236}">
                <a16:creationId xmlns:a16="http://schemas.microsoft.com/office/drawing/2014/main" id="{E7FC873C-56DD-6042-6BC4-825042757E36}"/>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6" name="文本框 5">
            <a:extLst>
              <a:ext uri="{FF2B5EF4-FFF2-40B4-BE49-F238E27FC236}">
                <a16:creationId xmlns:a16="http://schemas.microsoft.com/office/drawing/2014/main" id="{C603E122-7FD6-13E0-1A5F-35A31433DFEE}"/>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Tree>
    <p:extLst>
      <p:ext uri="{BB962C8B-B14F-4D97-AF65-F5344CB8AC3E}">
        <p14:creationId xmlns:p14="http://schemas.microsoft.com/office/powerpoint/2010/main" val="20279586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2198"/>
    </mc:Choice>
    <mc:Fallback>
      <p:transition advTm="2198"/>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iṡ1íḋe">
            <a:extLst>
              <a:ext uri="{FF2B5EF4-FFF2-40B4-BE49-F238E27FC236}">
                <a16:creationId xmlns:a16="http://schemas.microsoft.com/office/drawing/2014/main" id="{B46C00E4-DC8B-D128-6224-2B5B2D51DC35}"/>
              </a:ext>
            </a:extLst>
          </p:cNvPr>
          <p:cNvSpPr/>
          <p:nvPr/>
        </p:nvSpPr>
        <p:spPr>
          <a:xfrm>
            <a:off x="0" y="6362860"/>
            <a:ext cx="9161329" cy="714766"/>
          </a:xfrm>
          <a:prstGeom prst="rect">
            <a:avLst/>
          </a:prstGeom>
          <a:solidFill>
            <a:srgbClr val="0E419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dirty="0">
                <a:solidFill>
                  <a:srgbClr val="FFFFFF"/>
                </a:solidFill>
                <a:cs typeface="+mn-ea"/>
                <a:sym typeface="+mn-lt"/>
              </a:rPr>
              <a:t>5</a:t>
            </a:r>
            <a:endParaRPr sz="1350" dirty="0">
              <a:solidFill>
                <a:srgbClr val="FFFFFF"/>
              </a:solidFill>
              <a:cs typeface="+mn-ea"/>
              <a:sym typeface="+mn-lt"/>
            </a:endParaRPr>
          </a:p>
        </p:txBody>
      </p:sp>
      <p:grpSp>
        <p:nvGrpSpPr>
          <p:cNvPr id="26" name="组合 25">
            <a:extLst>
              <a:ext uri="{FF2B5EF4-FFF2-40B4-BE49-F238E27FC236}">
                <a16:creationId xmlns:a16="http://schemas.microsoft.com/office/drawing/2014/main" id="{A59C1888-AE06-00FF-F636-8CE905417EC4}"/>
              </a:ext>
            </a:extLst>
          </p:cNvPr>
          <p:cNvGrpSpPr/>
          <p:nvPr/>
        </p:nvGrpSpPr>
        <p:grpSpPr>
          <a:xfrm>
            <a:off x="1" y="-27384"/>
            <a:ext cx="9144002" cy="736482"/>
            <a:chOff x="0" y="1"/>
            <a:chExt cx="12192000" cy="711200"/>
          </a:xfrm>
        </p:grpSpPr>
        <p:sp>
          <p:nvSpPr>
            <p:cNvPr id="27" name="矩形 26">
              <a:extLst>
                <a:ext uri="{FF2B5EF4-FFF2-40B4-BE49-F238E27FC236}">
                  <a16:creationId xmlns:a16="http://schemas.microsoft.com/office/drawing/2014/main" id="{78EE3A3B-1816-34A6-031C-80B725B39963}"/>
                </a:ext>
              </a:extLst>
            </p:cNvPr>
            <p:cNvSpPr/>
            <p:nvPr/>
          </p:nvSpPr>
          <p:spPr>
            <a:xfrm>
              <a:off x="0" y="1"/>
              <a:ext cx="12192000" cy="650874"/>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grpSp>
          <p:nvGrpSpPr>
            <p:cNvPr id="28" name="组合 27">
              <a:extLst>
                <a:ext uri="{FF2B5EF4-FFF2-40B4-BE49-F238E27FC236}">
                  <a16:creationId xmlns:a16="http://schemas.microsoft.com/office/drawing/2014/main" id="{1656C573-CD66-3D37-C8FF-175DA6D61946}"/>
                </a:ext>
              </a:extLst>
            </p:cNvPr>
            <p:cNvGrpSpPr/>
            <p:nvPr/>
          </p:nvGrpSpPr>
          <p:grpSpPr>
            <a:xfrm>
              <a:off x="7293881" y="139073"/>
              <a:ext cx="3209338" cy="310181"/>
              <a:chOff x="6950981" y="278773"/>
              <a:chExt cx="3209338" cy="310181"/>
            </a:xfrm>
          </p:grpSpPr>
          <p:sp>
            <p:nvSpPr>
              <p:cNvPr id="32" name="文本框 31">
                <a:extLst>
                  <a:ext uri="{FF2B5EF4-FFF2-40B4-BE49-F238E27FC236}">
                    <a16:creationId xmlns:a16="http://schemas.microsoft.com/office/drawing/2014/main" id="{030FF0F6-7E43-6DFE-BCDA-ACB446E5F783}"/>
                  </a:ext>
                </a:extLst>
              </p:cNvPr>
              <p:cNvSpPr txBox="1"/>
              <p:nvPr/>
            </p:nvSpPr>
            <p:spPr>
              <a:xfrm>
                <a:off x="6950981" y="299173"/>
                <a:ext cx="1195198" cy="289781"/>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总体设计</a:t>
                </a:r>
              </a:p>
            </p:txBody>
          </p:sp>
          <p:cxnSp>
            <p:nvCxnSpPr>
              <p:cNvPr id="39" name="直接连接符 38">
                <a:extLst>
                  <a:ext uri="{FF2B5EF4-FFF2-40B4-BE49-F238E27FC236}">
                    <a16:creationId xmlns:a16="http://schemas.microsoft.com/office/drawing/2014/main" id="{345DD8C5-42ED-930E-3CB8-949742A00C15}"/>
                  </a:ext>
                </a:extLst>
              </p:cNvPr>
              <p:cNvCxnSpPr>
                <a:cxnSpLocks/>
              </p:cNvCxnSpPr>
              <p:nvPr/>
            </p:nvCxnSpPr>
            <p:spPr>
              <a:xfrm>
                <a:off x="843283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EEA5D3B-1CDA-35C5-BA2D-8884A97B0BE4}"/>
                  </a:ext>
                </a:extLst>
              </p:cNvPr>
              <p:cNvCxnSpPr>
                <a:cxnSpLocks/>
              </p:cNvCxnSpPr>
              <p:nvPr/>
            </p:nvCxnSpPr>
            <p:spPr>
              <a:xfrm>
                <a:off x="10160319" y="278773"/>
                <a:ext cx="0" cy="301705"/>
              </a:xfrm>
              <a:prstGeom prst="line">
                <a:avLst/>
              </a:prstGeom>
              <a:ln w="317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9" name="等腰三角形 28">
              <a:extLst>
                <a:ext uri="{FF2B5EF4-FFF2-40B4-BE49-F238E27FC236}">
                  <a16:creationId xmlns:a16="http://schemas.microsoft.com/office/drawing/2014/main" id="{AE96C290-FC03-1D2B-D099-4EA975ED2E51}"/>
                </a:ext>
              </a:extLst>
            </p:cNvPr>
            <p:cNvSpPr/>
            <p:nvPr/>
          </p:nvSpPr>
          <p:spPr>
            <a:xfrm>
              <a:off x="10942038" y="561975"/>
              <a:ext cx="818588" cy="149226"/>
            </a:xfrm>
            <a:prstGeom prst="triangle">
              <a:avLst>
                <a:gd name="adj" fmla="val 503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grpSp>
        <p:nvGrpSpPr>
          <p:cNvPr id="43" name="组合 42">
            <a:extLst>
              <a:ext uri="{FF2B5EF4-FFF2-40B4-BE49-F238E27FC236}">
                <a16:creationId xmlns:a16="http://schemas.microsoft.com/office/drawing/2014/main" id="{434CA912-E095-EC37-55B3-68EDEC77EFED}"/>
              </a:ext>
            </a:extLst>
          </p:cNvPr>
          <p:cNvGrpSpPr/>
          <p:nvPr/>
        </p:nvGrpSpPr>
        <p:grpSpPr>
          <a:xfrm>
            <a:off x="232136" y="899428"/>
            <a:ext cx="1219161" cy="369332"/>
            <a:chOff x="934400" y="936575"/>
            <a:chExt cx="1625546" cy="492444"/>
          </a:xfrm>
        </p:grpSpPr>
        <p:sp>
          <p:nvSpPr>
            <p:cNvPr id="44" name="文本框 43">
              <a:extLst>
                <a:ext uri="{FF2B5EF4-FFF2-40B4-BE49-F238E27FC236}">
                  <a16:creationId xmlns:a16="http://schemas.microsoft.com/office/drawing/2014/main" id="{8012B0DF-C96B-0FBA-2080-0683230DB3CB}"/>
                </a:ext>
              </a:extLst>
            </p:cNvPr>
            <p:cNvSpPr txBox="1"/>
            <p:nvPr/>
          </p:nvSpPr>
          <p:spPr>
            <a:xfrm>
              <a:off x="1065521" y="936575"/>
              <a:ext cx="1494425" cy="492444"/>
            </a:xfrm>
            <a:prstGeom prst="rect">
              <a:avLst/>
            </a:prstGeom>
            <a:noFill/>
          </p:spPr>
          <p:txBody>
            <a:bodyPr wrap="none" rtlCol="0">
              <a:spAutoFit/>
            </a:bodyPr>
            <a:lstStyle/>
            <a:p>
              <a:r>
                <a:rPr lang="en-US" altLang="zh-CN" dirty="0">
                  <a:solidFill>
                    <a:srgbClr val="0E419C"/>
                  </a:solidFill>
                </a:rPr>
                <a:t>USB</a:t>
              </a:r>
              <a:r>
                <a:rPr lang="zh-CN" altLang="en-US" dirty="0">
                  <a:solidFill>
                    <a:srgbClr val="0E419C"/>
                  </a:solidFill>
                </a:rPr>
                <a:t>模块</a:t>
              </a:r>
            </a:p>
          </p:txBody>
        </p:sp>
        <p:sp>
          <p:nvSpPr>
            <p:cNvPr id="45" name="矩形 44">
              <a:extLst>
                <a:ext uri="{FF2B5EF4-FFF2-40B4-BE49-F238E27FC236}">
                  <a16:creationId xmlns:a16="http://schemas.microsoft.com/office/drawing/2014/main" id="{143F0AA1-6BBB-1F19-B516-B715BCB89A9E}"/>
                </a:ext>
              </a:extLst>
            </p:cNvPr>
            <p:cNvSpPr/>
            <p:nvPr/>
          </p:nvSpPr>
          <p:spPr>
            <a:xfrm>
              <a:off x="934400" y="963997"/>
              <a:ext cx="45719" cy="371466"/>
            </a:xfrm>
            <a:prstGeom prst="rect">
              <a:avLst/>
            </a:prstGeom>
            <a:solidFill>
              <a:srgbClr val="0E41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pic>
        <p:nvPicPr>
          <p:cNvPr id="4" name="图片 3">
            <a:extLst>
              <a:ext uri="{FF2B5EF4-FFF2-40B4-BE49-F238E27FC236}">
                <a16:creationId xmlns:a16="http://schemas.microsoft.com/office/drawing/2014/main" id="{2A6EDC78-994D-E8ED-F6B3-9C84A4766526}"/>
              </a:ext>
            </a:extLst>
          </p:cNvPr>
          <p:cNvPicPr>
            <a:picLocks noChangeAspect="1"/>
          </p:cNvPicPr>
          <p:nvPr/>
        </p:nvPicPr>
        <p:blipFill>
          <a:blip r:embed="rId4">
            <a:clrChange>
              <a:clrFrom>
                <a:srgbClr val="003366"/>
              </a:clrFrom>
              <a:clrTo>
                <a:srgbClr val="003366">
                  <a:alpha val="0"/>
                </a:srgbClr>
              </a:clrTo>
            </a:clrChange>
            <a:extLst>
              <a:ext uri="{28A0092B-C50C-407E-A947-70E740481C1C}">
                <a14:useLocalDpi xmlns:a14="http://schemas.microsoft.com/office/drawing/2010/main" val="0"/>
              </a:ext>
            </a:extLst>
          </a:blip>
          <a:srcRect/>
          <a:stretch/>
        </p:blipFill>
        <p:spPr>
          <a:xfrm>
            <a:off x="285993" y="41459"/>
            <a:ext cx="1480072" cy="495094"/>
          </a:xfrm>
          <a:prstGeom prst="rect">
            <a:avLst/>
          </a:prstGeom>
        </p:spPr>
      </p:pic>
      <p:pic>
        <p:nvPicPr>
          <p:cNvPr id="5" name="图片 4">
            <a:extLst>
              <a:ext uri="{FF2B5EF4-FFF2-40B4-BE49-F238E27FC236}">
                <a16:creationId xmlns:a16="http://schemas.microsoft.com/office/drawing/2014/main" id="{7891EF90-6EB1-5296-4D49-E43CBFDB1C0A}"/>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l="1757" r="16937"/>
          <a:stretch/>
        </p:blipFill>
        <p:spPr bwMode="auto">
          <a:xfrm>
            <a:off x="553142" y="1833898"/>
            <a:ext cx="3816424" cy="3722382"/>
          </a:xfrm>
          <a:prstGeom prst="roundRect">
            <a:avLst>
              <a:gd name="adj" fmla="val 3738"/>
            </a:avLst>
          </a:prstGeom>
          <a:solidFill>
            <a:srgbClr val="FFFFFF">
              <a:shade val="85000"/>
            </a:srgbClr>
          </a:solidFill>
          <a:ln>
            <a:noFill/>
          </a:ln>
          <a:effectLst/>
          <a:extLst>
            <a:ext uri="{53640926-AAD7-44D8-BBD7-CCE9431645EC}">
              <a14:shadowObscured xmlns:a14="http://schemas.microsoft.com/office/drawing/2010/main"/>
            </a:ext>
          </a:extLst>
        </p:spPr>
      </p:pic>
      <p:pic>
        <p:nvPicPr>
          <p:cNvPr id="6" name="图片 5" descr="电脑显示屏&#10;&#10;描述已自动生成">
            <a:extLst>
              <a:ext uri="{FF2B5EF4-FFF2-40B4-BE49-F238E27FC236}">
                <a16:creationId xmlns:a16="http://schemas.microsoft.com/office/drawing/2014/main" id="{CAD89E45-80BD-3E2C-EB04-368A666E9E7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3964" t="6949" r="21026"/>
          <a:stretch/>
        </p:blipFill>
        <p:spPr bwMode="auto">
          <a:xfrm>
            <a:off x="4720341" y="1847774"/>
            <a:ext cx="3816423" cy="3694629"/>
          </a:xfrm>
          <a:prstGeom prst="roundRect">
            <a:avLst>
              <a:gd name="adj" fmla="val 3738"/>
            </a:avLst>
          </a:prstGeom>
          <a:solidFill>
            <a:srgbClr val="FFFFFF">
              <a:shade val="85000"/>
            </a:srgbClr>
          </a:solidFill>
          <a:ln>
            <a:noFill/>
          </a:ln>
          <a:effectLst/>
          <a:extLst>
            <a:ext uri="{53640926-AAD7-44D8-BBD7-CCE9431645EC}">
              <a14:shadowObscured xmlns:a14="http://schemas.microsoft.com/office/drawing/2010/main"/>
            </a:ext>
          </a:extLst>
        </p:spPr>
      </p:pic>
      <p:sp>
        <p:nvSpPr>
          <p:cNvPr id="7" name="文本框 6">
            <a:extLst>
              <a:ext uri="{FF2B5EF4-FFF2-40B4-BE49-F238E27FC236}">
                <a16:creationId xmlns:a16="http://schemas.microsoft.com/office/drawing/2014/main" id="{CB5A10E5-8836-CA79-2384-EA203A933BE2}"/>
              </a:ext>
            </a:extLst>
          </p:cNvPr>
          <p:cNvSpPr txBox="1"/>
          <p:nvPr/>
        </p:nvSpPr>
        <p:spPr>
          <a:xfrm>
            <a:off x="1509811" y="5810895"/>
            <a:ext cx="1903085" cy="369332"/>
          </a:xfrm>
          <a:prstGeom prst="rect">
            <a:avLst/>
          </a:prstGeom>
          <a:noFill/>
        </p:spPr>
        <p:txBody>
          <a:bodyPr wrap="none" rtlCol="0">
            <a:spAutoFit/>
          </a:bodyPr>
          <a:lstStyle/>
          <a:p>
            <a:r>
              <a:rPr lang="zh-CN" altLang="en-US" dirty="0"/>
              <a:t>输出幅值 </a:t>
            </a:r>
            <a:r>
              <a:rPr lang="en-US" altLang="zh-CN" dirty="0"/>
              <a:t>3.200V</a:t>
            </a:r>
            <a:endParaRPr lang="zh-CN" altLang="en-US" dirty="0"/>
          </a:p>
        </p:txBody>
      </p:sp>
      <p:sp>
        <p:nvSpPr>
          <p:cNvPr id="8" name="文本框 7">
            <a:extLst>
              <a:ext uri="{FF2B5EF4-FFF2-40B4-BE49-F238E27FC236}">
                <a16:creationId xmlns:a16="http://schemas.microsoft.com/office/drawing/2014/main" id="{864532BF-B8D8-2086-4E9D-5E59969002C1}"/>
              </a:ext>
            </a:extLst>
          </p:cNvPr>
          <p:cNvSpPr txBox="1"/>
          <p:nvPr/>
        </p:nvSpPr>
        <p:spPr>
          <a:xfrm>
            <a:off x="5918612" y="5810895"/>
            <a:ext cx="1903085" cy="369332"/>
          </a:xfrm>
          <a:prstGeom prst="rect">
            <a:avLst/>
          </a:prstGeom>
          <a:noFill/>
        </p:spPr>
        <p:txBody>
          <a:bodyPr wrap="none" rtlCol="0">
            <a:spAutoFit/>
          </a:bodyPr>
          <a:lstStyle/>
          <a:p>
            <a:r>
              <a:rPr lang="zh-CN" altLang="en-US" dirty="0"/>
              <a:t>输出幅值 </a:t>
            </a:r>
            <a:r>
              <a:rPr lang="en-US" altLang="zh-CN" dirty="0"/>
              <a:t>4.960V</a:t>
            </a:r>
            <a:endParaRPr lang="zh-CN" altLang="en-US" dirty="0"/>
          </a:p>
        </p:txBody>
      </p:sp>
      <p:sp>
        <p:nvSpPr>
          <p:cNvPr id="2" name="文本框 1">
            <a:extLst>
              <a:ext uri="{FF2B5EF4-FFF2-40B4-BE49-F238E27FC236}">
                <a16:creationId xmlns:a16="http://schemas.microsoft.com/office/drawing/2014/main" id="{0D1A3B9A-4742-2BD1-CAE6-26553362A797}"/>
              </a:ext>
            </a:extLst>
          </p:cNvPr>
          <p:cNvSpPr txBox="1"/>
          <p:nvPr/>
        </p:nvSpPr>
        <p:spPr>
          <a:xfrm>
            <a:off x="8061638" y="137757"/>
            <a:ext cx="923073"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研究结论</a:t>
            </a:r>
          </a:p>
        </p:txBody>
      </p:sp>
      <p:sp>
        <p:nvSpPr>
          <p:cNvPr id="3" name="文本框 2">
            <a:extLst>
              <a:ext uri="{FF2B5EF4-FFF2-40B4-BE49-F238E27FC236}">
                <a16:creationId xmlns:a16="http://schemas.microsoft.com/office/drawing/2014/main" id="{B82BEBC4-1CD4-227C-2427-1D73FB6B0B8B}"/>
              </a:ext>
            </a:extLst>
          </p:cNvPr>
          <p:cNvSpPr txBox="1"/>
          <p:nvPr/>
        </p:nvSpPr>
        <p:spPr>
          <a:xfrm>
            <a:off x="6766022" y="137757"/>
            <a:ext cx="896399" cy="300082"/>
          </a:xfrm>
          <a:prstGeom prst="rect">
            <a:avLst/>
          </a:prstGeom>
          <a:noFill/>
        </p:spPr>
        <p:txBody>
          <a:bodyPr wrap="none" rtlCol="0">
            <a:spAutoFit/>
          </a:bodyPr>
          <a:lstStyle/>
          <a:p>
            <a:r>
              <a:rPr lang="zh-CN" altLang="en-US" sz="1350" b="1" dirty="0">
                <a:solidFill>
                  <a:schemeClr val="bg1"/>
                </a:solidFill>
                <a:latin typeface="思源黑体 CN Regular" panose="020B0500000000000000" pitchFamily="34" charset="-122"/>
                <a:ea typeface="思源黑体 CN Regular" panose="020B0500000000000000" pitchFamily="34" charset="-122"/>
              </a:rPr>
              <a:t>视频演示</a:t>
            </a:r>
          </a:p>
        </p:txBody>
      </p:sp>
    </p:spTree>
    <p:extLst>
      <p:ext uri="{BB962C8B-B14F-4D97-AF65-F5344CB8AC3E}">
        <p14:creationId xmlns:p14="http://schemas.microsoft.com/office/powerpoint/2010/main" val="3433252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advTm="487"/>
    </mc:Choice>
    <mc:Fallback>
      <p:transition advTm="48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DA2MGQ2YzdmNTU2MGM0ODg2OGJiZjFkMDk1MzQxMGEifQ=="/>
</p:tagLst>
</file>

<file path=ppt/tags/tag2.xml><?xml version="1.0" encoding="utf-8"?>
<p:tagLst xmlns:a="http://schemas.openxmlformats.org/drawingml/2006/main" xmlns:r="http://schemas.openxmlformats.org/officeDocument/2006/relationships" xmlns:p="http://schemas.openxmlformats.org/presentationml/2006/main">
  <p:tag name="TIMING" val="|3.6"/>
</p:tagLst>
</file>

<file path=ppt/tags/tag3.xml><?xml version="1.0" encoding="utf-8"?>
<p:tagLst xmlns:a="http://schemas.openxmlformats.org/drawingml/2006/main" xmlns:r="http://schemas.openxmlformats.org/officeDocument/2006/relationships" xmlns:p="http://schemas.openxmlformats.org/presentationml/2006/main">
  <p:tag name="TIMING" val="|3"/>
</p:tagLst>
</file>

<file path=ppt/tags/tag4.xml><?xml version="1.0" encoding="utf-8"?>
<p:tagLst xmlns:a="http://schemas.openxmlformats.org/drawingml/2006/main" xmlns:r="http://schemas.openxmlformats.org/officeDocument/2006/relationships" xmlns:p="http://schemas.openxmlformats.org/presentationml/2006/main">
  <p:tag name="TIMING" val="|0.6|4.6"/>
</p:tagLst>
</file>

<file path=ppt/tags/tag5.xml><?xml version="1.0" encoding="utf-8"?>
<p:tagLst xmlns:a="http://schemas.openxmlformats.org/drawingml/2006/main" xmlns:r="http://schemas.openxmlformats.org/officeDocument/2006/relationships" xmlns:p="http://schemas.openxmlformats.org/presentationml/2006/main">
  <p:tag name="TIMING" val="|0.5|2.1"/>
</p:tagLst>
</file>

<file path=ppt/tags/tag6.xml><?xml version="1.0" encoding="utf-8"?>
<p:tagLst xmlns:a="http://schemas.openxmlformats.org/drawingml/2006/main" xmlns:r="http://schemas.openxmlformats.org/officeDocument/2006/relationships" xmlns:p="http://schemas.openxmlformats.org/presentationml/2006/main">
  <p:tag name="TIMING" val="|0.5|2.6"/>
</p:tagLst>
</file>

<file path=ppt/tags/tag7.xml><?xml version="1.0" encoding="utf-8"?>
<p:tagLst xmlns:a="http://schemas.openxmlformats.org/drawingml/2006/main" xmlns:r="http://schemas.openxmlformats.org/officeDocument/2006/relationships" xmlns:p="http://schemas.openxmlformats.org/presentationml/2006/main">
  <p:tag name="TIMING" val="|0.6"/>
</p:tagLst>
</file>

<file path=ppt/tags/tag8.xml><?xml version="1.0" encoding="utf-8"?>
<p:tagLst xmlns:a="http://schemas.openxmlformats.org/drawingml/2006/main" xmlns:r="http://schemas.openxmlformats.org/officeDocument/2006/relationships" xmlns:p="http://schemas.openxmlformats.org/presentationml/2006/main">
  <p:tag name="TIMING" val="|1"/>
</p:tagLst>
</file>

<file path=ppt/tags/tag9.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sii2hdl">
      <a:majorFont>
        <a:latin typeface="Arial"/>
        <a:ea typeface="思源黑体 CN Regular"/>
        <a:cs typeface=""/>
      </a:majorFont>
      <a:minorFont>
        <a:latin typeface="Arial"/>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1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0.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2274</TotalTime>
  <Words>1352</Words>
  <Application>Microsoft Office PowerPoint</Application>
  <PresentationFormat>全屏显示(4:3)</PresentationFormat>
  <Paragraphs>260</Paragraphs>
  <Slides>31</Slides>
  <Notes>30</Notes>
  <HiddenSlides>2</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31</vt:i4>
      </vt:variant>
    </vt:vector>
  </HeadingPairs>
  <TitlesOfParts>
    <vt:vector size="38" baseType="lpstr">
      <vt:lpstr>等线</vt:lpstr>
      <vt:lpstr>黑体</vt:lpstr>
      <vt:lpstr>思源黑体 CN Heavy</vt:lpstr>
      <vt:lpstr>思源黑体 CN Regular</vt:lpstr>
      <vt:lpstr>宋体</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木卫林学术</dc:title>
  <dc:subject>木卫林</dc:subject>
  <dc:creator>滕 婷</dc:creator>
  <dc:description>木卫林学术</dc:description>
  <cp:lastModifiedBy>blake 陈</cp:lastModifiedBy>
  <cp:revision>521</cp:revision>
  <dcterms:created xsi:type="dcterms:W3CDTF">2022-05-21T02:01:00Z</dcterms:created>
  <dcterms:modified xsi:type="dcterms:W3CDTF">2023-06-18T12:56:55Z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41A0BBD9BBEA44F68C62694CEC13992C</vt:lpwstr>
  </property>
  <property fmtid="{D5CDD505-2E9C-101B-9397-08002B2CF9AE}" pid="3" name="KSOProductBuildVer">
    <vt:lpwstr>2052-11.1.0.11744</vt:lpwstr>
  </property>
</Properties>
</file>